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08" r:id="rId2"/>
  </p:sldMasterIdLst>
  <p:notesMasterIdLst>
    <p:notesMasterId r:id="rId35"/>
  </p:notesMasterIdLst>
  <p:sldIdLst>
    <p:sldId id="1540" r:id="rId3"/>
    <p:sldId id="310" r:id="rId4"/>
    <p:sldId id="1516" r:id="rId5"/>
    <p:sldId id="264" r:id="rId6"/>
    <p:sldId id="1506" r:id="rId7"/>
    <p:sldId id="1507" r:id="rId8"/>
    <p:sldId id="267" r:id="rId9"/>
    <p:sldId id="1508" r:id="rId10"/>
    <p:sldId id="1537" r:id="rId11"/>
    <p:sldId id="1535" r:id="rId12"/>
    <p:sldId id="1536" r:id="rId13"/>
    <p:sldId id="283" r:id="rId14"/>
    <p:sldId id="284" r:id="rId15"/>
    <p:sldId id="285" r:id="rId16"/>
    <p:sldId id="1527" r:id="rId17"/>
    <p:sldId id="1538" r:id="rId18"/>
    <p:sldId id="1539" r:id="rId19"/>
    <p:sldId id="1529" r:id="rId20"/>
    <p:sldId id="1513" r:id="rId21"/>
    <p:sldId id="1514" r:id="rId22"/>
    <p:sldId id="1522" r:id="rId23"/>
    <p:sldId id="1524" r:id="rId24"/>
    <p:sldId id="312" r:id="rId25"/>
    <p:sldId id="313" r:id="rId26"/>
    <p:sldId id="314" r:id="rId27"/>
    <p:sldId id="1515" r:id="rId28"/>
    <p:sldId id="308" r:id="rId29"/>
    <p:sldId id="1517" r:id="rId30"/>
    <p:sldId id="1518" r:id="rId31"/>
    <p:sldId id="1519" r:id="rId32"/>
    <p:sldId id="1521" r:id="rId33"/>
    <p:sldId id="265" r:id="rId34"/>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9933"/>
    <a:srgbClr val="273D56"/>
    <a:srgbClr val="270A46"/>
    <a:srgbClr val="F33A15"/>
    <a:srgbClr val="FF0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7" autoAdjust="0"/>
    <p:restoredTop sz="94660"/>
  </p:normalViewPr>
  <p:slideViewPr>
    <p:cSldViewPr snapToGrid="0">
      <p:cViewPr varScale="1">
        <p:scale>
          <a:sx n="197" d="100"/>
          <a:sy n="197" d="100"/>
        </p:scale>
        <p:origin x="72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823C1E-37C2-48AA-B445-BCAB1F56DF2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2BB8B26-1F07-4EF7-9746-992D78F3C2CE}">
      <dgm:prSet custT="1"/>
      <dgm:spPr/>
      <dgm:t>
        <a:bodyPr/>
        <a:lstStyle/>
        <a:p>
          <a:r>
            <a:rPr lang="en-KE" sz="1600" b="1" dirty="0">
              <a:latin typeface="Calibri" panose="020F0502020204030204" pitchFamily="34" charset="0"/>
              <a:cs typeface="Calibri" panose="020F0502020204030204" pitchFamily="34" charset="0"/>
            </a:rPr>
            <a:t>Supervised learning: </a:t>
          </a:r>
          <a:r>
            <a:rPr lang="en-KE" sz="1600" dirty="0">
              <a:latin typeface="Calibri" panose="020F0502020204030204" pitchFamily="34" charset="0"/>
              <a:cs typeface="Calibri" panose="020F0502020204030204" pitchFamily="34" charset="0"/>
            </a:rPr>
            <a:t>Addressing datasets with labels or structure, data acts as a teacher and “trains” the machine, increasing in its ability to make a prediction or decision.</a:t>
          </a:r>
          <a:endParaRPr lang="en-US" sz="1600" dirty="0">
            <a:latin typeface="Calibri" panose="020F0502020204030204" pitchFamily="34" charset="0"/>
            <a:cs typeface="Calibri" panose="020F0502020204030204" pitchFamily="34" charset="0"/>
          </a:endParaRPr>
        </a:p>
      </dgm:t>
    </dgm:pt>
    <dgm:pt modelId="{D3626DCB-5768-42F6-89EA-D42DE95CC3DC}" type="parTrans" cxnId="{A101E0F8-CB8F-4B17-B9A2-9E5BDDE164B0}">
      <dgm:prSet/>
      <dgm:spPr/>
      <dgm:t>
        <a:bodyPr/>
        <a:lstStyle/>
        <a:p>
          <a:endParaRPr lang="en-US"/>
        </a:p>
      </dgm:t>
    </dgm:pt>
    <dgm:pt modelId="{6ADD4EB3-0405-4556-880C-34E31E853B93}" type="sibTrans" cxnId="{A101E0F8-CB8F-4B17-B9A2-9E5BDDE164B0}">
      <dgm:prSet/>
      <dgm:spPr/>
      <dgm:t>
        <a:bodyPr/>
        <a:lstStyle/>
        <a:p>
          <a:endParaRPr lang="en-US"/>
        </a:p>
      </dgm:t>
    </dgm:pt>
    <dgm:pt modelId="{E40E2CAD-1A39-421D-8281-4D7F5F6966CE}">
      <dgm:prSet/>
      <dgm:spPr/>
      <dgm:t>
        <a:bodyPr/>
        <a:lstStyle/>
        <a:p>
          <a:r>
            <a:rPr lang="en-KE" b="1" dirty="0">
              <a:latin typeface="Calibri" panose="020F0502020204030204" pitchFamily="34" charset="0"/>
              <a:cs typeface="Calibri" panose="020F0502020204030204" pitchFamily="34" charset="0"/>
            </a:rPr>
            <a:t>Unsupervised learning: </a:t>
          </a:r>
          <a:r>
            <a:rPr lang="en-KE" dirty="0">
              <a:latin typeface="Calibri" panose="020F0502020204030204" pitchFamily="34" charset="0"/>
              <a:cs typeface="Calibri" panose="020F0502020204030204" pitchFamily="34" charset="0"/>
            </a:rPr>
            <a:t>Addressing datasets without any labels or structure, finding patterns and relationships by grouping data into clusters</a:t>
          </a:r>
          <a:r>
            <a:rPr lang="en-KE" b="1"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dgm:t>
    </dgm:pt>
    <dgm:pt modelId="{69878458-EF26-45DA-8F59-A1F3AC146FA7}" type="parTrans" cxnId="{DB6E4E4C-8BBB-41CA-8E8B-68A65155F402}">
      <dgm:prSet/>
      <dgm:spPr/>
      <dgm:t>
        <a:bodyPr/>
        <a:lstStyle/>
        <a:p>
          <a:endParaRPr lang="en-US"/>
        </a:p>
      </dgm:t>
    </dgm:pt>
    <dgm:pt modelId="{ED76F31B-B52A-45BC-AFFE-A485D5AEF896}" type="sibTrans" cxnId="{DB6E4E4C-8BBB-41CA-8E8B-68A65155F402}">
      <dgm:prSet/>
      <dgm:spPr/>
      <dgm:t>
        <a:bodyPr/>
        <a:lstStyle/>
        <a:p>
          <a:endParaRPr lang="en-US"/>
        </a:p>
      </dgm:t>
    </dgm:pt>
    <dgm:pt modelId="{1FB7F0BC-4A36-43AE-BD72-A049BE3F3413}">
      <dgm:prSet/>
      <dgm:spPr/>
      <dgm:t>
        <a:bodyPr/>
        <a:lstStyle/>
        <a:p>
          <a:r>
            <a:rPr lang="en-KE" b="1" dirty="0">
              <a:latin typeface="Calibri" panose="020F0502020204030204" pitchFamily="34" charset="0"/>
              <a:cs typeface="Calibri" panose="020F0502020204030204" pitchFamily="34" charset="0"/>
            </a:rPr>
            <a:t>Reinforcement learning: </a:t>
          </a:r>
          <a:r>
            <a:rPr lang="en-KE" dirty="0">
              <a:latin typeface="Calibri" panose="020F0502020204030204" pitchFamily="34" charset="0"/>
              <a:cs typeface="Calibri" panose="020F0502020204030204" pitchFamily="34" charset="0"/>
            </a:rPr>
            <a:t>A computer program helps determine outcome based upon a feedback loop.</a:t>
          </a:r>
          <a:endParaRPr lang="en-US" dirty="0">
            <a:latin typeface="Calibri" panose="020F0502020204030204" pitchFamily="34" charset="0"/>
            <a:cs typeface="Calibri" panose="020F0502020204030204" pitchFamily="34" charset="0"/>
          </a:endParaRPr>
        </a:p>
      </dgm:t>
    </dgm:pt>
    <dgm:pt modelId="{ABFA9169-7F17-4E13-BF0A-205304F3CF2A}" type="parTrans" cxnId="{FBD852E8-A049-4CCB-9404-122456BA5636}">
      <dgm:prSet/>
      <dgm:spPr/>
      <dgm:t>
        <a:bodyPr/>
        <a:lstStyle/>
        <a:p>
          <a:endParaRPr lang="en-US"/>
        </a:p>
      </dgm:t>
    </dgm:pt>
    <dgm:pt modelId="{9BEB2089-8E0B-4390-8874-1A0D30237264}" type="sibTrans" cxnId="{FBD852E8-A049-4CCB-9404-122456BA5636}">
      <dgm:prSet/>
      <dgm:spPr/>
      <dgm:t>
        <a:bodyPr/>
        <a:lstStyle/>
        <a:p>
          <a:endParaRPr lang="en-US"/>
        </a:p>
      </dgm:t>
    </dgm:pt>
    <dgm:pt modelId="{1C36D6B0-D989-4356-8ACC-A3056DEAE43D}" type="pres">
      <dgm:prSet presAssocID="{BA823C1E-37C2-48AA-B445-BCAB1F56DF2F}" presName="root" presStyleCnt="0">
        <dgm:presLayoutVars>
          <dgm:dir/>
          <dgm:resizeHandles val="exact"/>
        </dgm:presLayoutVars>
      </dgm:prSet>
      <dgm:spPr/>
    </dgm:pt>
    <dgm:pt modelId="{7510FB5C-2476-497B-8793-67C01139843B}" type="pres">
      <dgm:prSet presAssocID="{42BB8B26-1F07-4EF7-9746-992D78F3C2CE}" presName="compNode" presStyleCnt="0"/>
      <dgm:spPr/>
    </dgm:pt>
    <dgm:pt modelId="{0A5ED0D5-0B84-43E1-8DB5-F0959D2781B9}" type="pres">
      <dgm:prSet presAssocID="{42BB8B26-1F07-4EF7-9746-992D78F3C2C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ain"/>
        </a:ext>
      </dgm:extLst>
    </dgm:pt>
    <dgm:pt modelId="{D5DA6ACD-7F59-4DBE-B79E-625FEF77BB8C}" type="pres">
      <dgm:prSet presAssocID="{42BB8B26-1F07-4EF7-9746-992D78F3C2CE}" presName="spaceRect" presStyleCnt="0"/>
      <dgm:spPr/>
    </dgm:pt>
    <dgm:pt modelId="{5EC48E6D-EA20-434B-B705-EF5E52BB888F}" type="pres">
      <dgm:prSet presAssocID="{42BB8B26-1F07-4EF7-9746-992D78F3C2CE}" presName="textRect" presStyleLbl="revTx" presStyleIdx="0" presStyleCnt="3">
        <dgm:presLayoutVars>
          <dgm:chMax val="1"/>
          <dgm:chPref val="1"/>
        </dgm:presLayoutVars>
      </dgm:prSet>
      <dgm:spPr/>
    </dgm:pt>
    <dgm:pt modelId="{F63EB3DF-81AE-45AC-9A14-A65C70159ACF}" type="pres">
      <dgm:prSet presAssocID="{6ADD4EB3-0405-4556-880C-34E31E853B93}" presName="sibTrans" presStyleCnt="0"/>
      <dgm:spPr/>
    </dgm:pt>
    <dgm:pt modelId="{A410B651-D967-4B22-B5B5-6234AEDBD265}" type="pres">
      <dgm:prSet presAssocID="{E40E2CAD-1A39-421D-8281-4D7F5F6966CE}" presName="compNode" presStyleCnt="0"/>
      <dgm:spPr/>
    </dgm:pt>
    <dgm:pt modelId="{CB4B20D3-545F-4A84-BF29-10D64F08440D}" type="pres">
      <dgm:prSet presAssocID="{E40E2CAD-1A39-421D-8281-4D7F5F6966C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lter"/>
        </a:ext>
      </dgm:extLst>
    </dgm:pt>
    <dgm:pt modelId="{2738B403-39E1-44FF-A83E-CABE5925581A}" type="pres">
      <dgm:prSet presAssocID="{E40E2CAD-1A39-421D-8281-4D7F5F6966CE}" presName="spaceRect" presStyleCnt="0"/>
      <dgm:spPr/>
    </dgm:pt>
    <dgm:pt modelId="{C0390312-D913-42DA-9820-287517303457}" type="pres">
      <dgm:prSet presAssocID="{E40E2CAD-1A39-421D-8281-4D7F5F6966CE}" presName="textRect" presStyleLbl="revTx" presStyleIdx="1" presStyleCnt="3">
        <dgm:presLayoutVars>
          <dgm:chMax val="1"/>
          <dgm:chPref val="1"/>
        </dgm:presLayoutVars>
      </dgm:prSet>
      <dgm:spPr/>
    </dgm:pt>
    <dgm:pt modelId="{DC9D4615-A1BE-4907-8930-1767DF06E7C4}" type="pres">
      <dgm:prSet presAssocID="{ED76F31B-B52A-45BC-AFFE-A485D5AEF896}" presName="sibTrans" presStyleCnt="0"/>
      <dgm:spPr/>
    </dgm:pt>
    <dgm:pt modelId="{6B9EFADB-F52C-4D6F-99C4-FCBD548381B4}" type="pres">
      <dgm:prSet presAssocID="{1FB7F0BC-4A36-43AE-BD72-A049BE3F3413}" presName="compNode" presStyleCnt="0"/>
      <dgm:spPr/>
    </dgm:pt>
    <dgm:pt modelId="{018EE199-222F-4DD5-A280-A6D14620C2A0}" type="pres">
      <dgm:prSet presAssocID="{1FB7F0BC-4A36-43AE-BD72-A049BE3F341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8CBFDFCC-93BF-446B-9016-DEF9B9266E36}" type="pres">
      <dgm:prSet presAssocID="{1FB7F0BC-4A36-43AE-BD72-A049BE3F3413}" presName="spaceRect" presStyleCnt="0"/>
      <dgm:spPr/>
    </dgm:pt>
    <dgm:pt modelId="{5134EFFD-D22E-4808-BEDF-9E595EBD5442}" type="pres">
      <dgm:prSet presAssocID="{1FB7F0BC-4A36-43AE-BD72-A049BE3F3413}" presName="textRect" presStyleLbl="revTx" presStyleIdx="2" presStyleCnt="3">
        <dgm:presLayoutVars>
          <dgm:chMax val="1"/>
          <dgm:chPref val="1"/>
        </dgm:presLayoutVars>
      </dgm:prSet>
      <dgm:spPr/>
    </dgm:pt>
  </dgm:ptLst>
  <dgm:cxnLst>
    <dgm:cxn modelId="{3027DE1F-F14A-47B2-B16B-54A1660500FC}" type="presOf" srcId="{E40E2CAD-1A39-421D-8281-4D7F5F6966CE}" destId="{C0390312-D913-42DA-9820-287517303457}" srcOrd="0" destOrd="0" presId="urn:microsoft.com/office/officeart/2018/2/layout/IconLabelList"/>
    <dgm:cxn modelId="{DB6E4E4C-8BBB-41CA-8E8B-68A65155F402}" srcId="{BA823C1E-37C2-48AA-B445-BCAB1F56DF2F}" destId="{E40E2CAD-1A39-421D-8281-4D7F5F6966CE}" srcOrd="1" destOrd="0" parTransId="{69878458-EF26-45DA-8F59-A1F3AC146FA7}" sibTransId="{ED76F31B-B52A-45BC-AFFE-A485D5AEF896}"/>
    <dgm:cxn modelId="{C7C3739D-5C33-4115-843F-9F89D3766A68}" type="presOf" srcId="{1FB7F0BC-4A36-43AE-BD72-A049BE3F3413}" destId="{5134EFFD-D22E-4808-BEDF-9E595EBD5442}" srcOrd="0" destOrd="0" presId="urn:microsoft.com/office/officeart/2018/2/layout/IconLabelList"/>
    <dgm:cxn modelId="{419421D7-52A9-45B6-B0A0-19EE444F2AC1}" type="presOf" srcId="{42BB8B26-1F07-4EF7-9746-992D78F3C2CE}" destId="{5EC48E6D-EA20-434B-B705-EF5E52BB888F}" srcOrd="0" destOrd="0" presId="urn:microsoft.com/office/officeart/2018/2/layout/IconLabelList"/>
    <dgm:cxn modelId="{FBD852E8-A049-4CCB-9404-122456BA5636}" srcId="{BA823C1E-37C2-48AA-B445-BCAB1F56DF2F}" destId="{1FB7F0BC-4A36-43AE-BD72-A049BE3F3413}" srcOrd="2" destOrd="0" parTransId="{ABFA9169-7F17-4E13-BF0A-205304F3CF2A}" sibTransId="{9BEB2089-8E0B-4390-8874-1A0D30237264}"/>
    <dgm:cxn modelId="{8BEEACF7-22F5-4046-BE56-FCB969687257}" type="presOf" srcId="{BA823C1E-37C2-48AA-B445-BCAB1F56DF2F}" destId="{1C36D6B0-D989-4356-8ACC-A3056DEAE43D}" srcOrd="0" destOrd="0" presId="urn:microsoft.com/office/officeart/2018/2/layout/IconLabelList"/>
    <dgm:cxn modelId="{A101E0F8-CB8F-4B17-B9A2-9E5BDDE164B0}" srcId="{BA823C1E-37C2-48AA-B445-BCAB1F56DF2F}" destId="{42BB8B26-1F07-4EF7-9746-992D78F3C2CE}" srcOrd="0" destOrd="0" parTransId="{D3626DCB-5768-42F6-89EA-D42DE95CC3DC}" sibTransId="{6ADD4EB3-0405-4556-880C-34E31E853B93}"/>
    <dgm:cxn modelId="{AD2FA3E8-ADE7-4AB1-9E47-758DEB1882AE}" type="presParOf" srcId="{1C36D6B0-D989-4356-8ACC-A3056DEAE43D}" destId="{7510FB5C-2476-497B-8793-67C01139843B}" srcOrd="0" destOrd="0" presId="urn:microsoft.com/office/officeart/2018/2/layout/IconLabelList"/>
    <dgm:cxn modelId="{C602326A-CEC0-4902-9F1E-4F8EEAD7D922}" type="presParOf" srcId="{7510FB5C-2476-497B-8793-67C01139843B}" destId="{0A5ED0D5-0B84-43E1-8DB5-F0959D2781B9}" srcOrd="0" destOrd="0" presId="urn:microsoft.com/office/officeart/2018/2/layout/IconLabelList"/>
    <dgm:cxn modelId="{2B85D8EB-5ECC-4AF3-B7A3-16CC4103CB95}" type="presParOf" srcId="{7510FB5C-2476-497B-8793-67C01139843B}" destId="{D5DA6ACD-7F59-4DBE-B79E-625FEF77BB8C}" srcOrd="1" destOrd="0" presId="urn:microsoft.com/office/officeart/2018/2/layout/IconLabelList"/>
    <dgm:cxn modelId="{0B675A86-20F2-4255-AC8B-E53A5D4A5B04}" type="presParOf" srcId="{7510FB5C-2476-497B-8793-67C01139843B}" destId="{5EC48E6D-EA20-434B-B705-EF5E52BB888F}" srcOrd="2" destOrd="0" presId="urn:microsoft.com/office/officeart/2018/2/layout/IconLabelList"/>
    <dgm:cxn modelId="{28A6CBBA-3B25-4FF2-A09E-C5A1AD03126D}" type="presParOf" srcId="{1C36D6B0-D989-4356-8ACC-A3056DEAE43D}" destId="{F63EB3DF-81AE-45AC-9A14-A65C70159ACF}" srcOrd="1" destOrd="0" presId="urn:microsoft.com/office/officeart/2018/2/layout/IconLabelList"/>
    <dgm:cxn modelId="{5608A659-8E3F-421A-BA2E-1F6C4C488F59}" type="presParOf" srcId="{1C36D6B0-D989-4356-8ACC-A3056DEAE43D}" destId="{A410B651-D967-4B22-B5B5-6234AEDBD265}" srcOrd="2" destOrd="0" presId="urn:microsoft.com/office/officeart/2018/2/layout/IconLabelList"/>
    <dgm:cxn modelId="{2F59D9A2-7CF1-4873-B9E2-571720DB3EAF}" type="presParOf" srcId="{A410B651-D967-4B22-B5B5-6234AEDBD265}" destId="{CB4B20D3-545F-4A84-BF29-10D64F08440D}" srcOrd="0" destOrd="0" presId="urn:microsoft.com/office/officeart/2018/2/layout/IconLabelList"/>
    <dgm:cxn modelId="{E95C1FA6-3724-48E1-B64D-A0AC1BACCBBD}" type="presParOf" srcId="{A410B651-D967-4B22-B5B5-6234AEDBD265}" destId="{2738B403-39E1-44FF-A83E-CABE5925581A}" srcOrd="1" destOrd="0" presId="urn:microsoft.com/office/officeart/2018/2/layout/IconLabelList"/>
    <dgm:cxn modelId="{43BF8DD9-688B-4B9A-BEAE-C6D4F9565F1E}" type="presParOf" srcId="{A410B651-D967-4B22-B5B5-6234AEDBD265}" destId="{C0390312-D913-42DA-9820-287517303457}" srcOrd="2" destOrd="0" presId="urn:microsoft.com/office/officeart/2018/2/layout/IconLabelList"/>
    <dgm:cxn modelId="{EFDC2FA0-44B5-488D-AEB5-174DD641D35F}" type="presParOf" srcId="{1C36D6B0-D989-4356-8ACC-A3056DEAE43D}" destId="{DC9D4615-A1BE-4907-8930-1767DF06E7C4}" srcOrd="3" destOrd="0" presId="urn:microsoft.com/office/officeart/2018/2/layout/IconLabelList"/>
    <dgm:cxn modelId="{CA3809B9-B0A4-43DA-B274-A943E4BBCB76}" type="presParOf" srcId="{1C36D6B0-D989-4356-8ACC-A3056DEAE43D}" destId="{6B9EFADB-F52C-4D6F-99C4-FCBD548381B4}" srcOrd="4" destOrd="0" presId="urn:microsoft.com/office/officeart/2018/2/layout/IconLabelList"/>
    <dgm:cxn modelId="{AEB891C7-BCFB-48D5-8BD4-925933384FA5}" type="presParOf" srcId="{6B9EFADB-F52C-4D6F-99C4-FCBD548381B4}" destId="{018EE199-222F-4DD5-A280-A6D14620C2A0}" srcOrd="0" destOrd="0" presId="urn:microsoft.com/office/officeart/2018/2/layout/IconLabelList"/>
    <dgm:cxn modelId="{EBA8A091-30F6-4648-A855-D02271DFEBD9}" type="presParOf" srcId="{6B9EFADB-F52C-4D6F-99C4-FCBD548381B4}" destId="{8CBFDFCC-93BF-446B-9016-DEF9B9266E36}" srcOrd="1" destOrd="0" presId="urn:microsoft.com/office/officeart/2018/2/layout/IconLabelList"/>
    <dgm:cxn modelId="{AB7F9D67-5A57-4E13-90B5-ED5BB8FBD399}" type="presParOf" srcId="{6B9EFADB-F52C-4D6F-99C4-FCBD548381B4}" destId="{5134EFFD-D22E-4808-BEDF-9E595EBD544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B23750-7603-48F2-A75D-15310CCFA54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3DE45EA0-C18F-422A-B3E1-83AE1074D235}">
      <dgm:prSet custT="1"/>
      <dgm:spPr/>
      <dgm:t>
        <a:bodyPr/>
        <a:lstStyle/>
        <a:p>
          <a:pPr algn="ctr">
            <a:lnSpc>
              <a:spcPct val="100000"/>
            </a:lnSpc>
          </a:pPr>
          <a:r>
            <a:rPr lang="en-KE" sz="1400" b="1" dirty="0">
              <a:latin typeface="Calibri" panose="020F0502020204030204" pitchFamily="34" charset="0"/>
              <a:cs typeface="Calibri" panose="020F0502020204030204" pitchFamily="34" charset="0"/>
            </a:rPr>
            <a:t>Deep learning / neural networks:</a:t>
          </a:r>
          <a:r>
            <a:rPr lang="en-KE" sz="1400" b="1">
              <a:latin typeface="Calibri" panose="020F0502020204030204" pitchFamily="34" charset="0"/>
              <a:cs typeface="Calibri" panose="020F0502020204030204" pitchFamily="34" charset="0"/>
            </a:rPr>
            <a:t> </a:t>
          </a:r>
          <a:endParaRPr lang="en-GB" sz="1400" b="1" dirty="0">
            <a:latin typeface="Calibri" panose="020F0502020204030204" pitchFamily="34" charset="0"/>
            <a:cs typeface="Calibri" panose="020F0502020204030204" pitchFamily="34" charset="0"/>
          </a:endParaRPr>
        </a:p>
        <a:p>
          <a:pPr algn="ctr">
            <a:lnSpc>
              <a:spcPct val="100000"/>
            </a:lnSpc>
          </a:pPr>
          <a:r>
            <a:rPr lang="en-KE" sz="1400">
              <a:latin typeface="Calibri" panose="020F0502020204030204" pitchFamily="34" charset="0"/>
              <a:cs typeface="Calibri" panose="020F0502020204030204" pitchFamily="34" charset="0"/>
            </a:rPr>
            <a:t>Deep </a:t>
          </a:r>
          <a:r>
            <a:rPr lang="en-KE" sz="1400" dirty="0">
              <a:latin typeface="Calibri" panose="020F0502020204030204" pitchFamily="34" charset="0"/>
              <a:cs typeface="Calibri" panose="020F0502020204030204" pitchFamily="34" charset="0"/>
            </a:rPr>
            <a:t>learning is an advanced type of </a:t>
          </a:r>
          <a:r>
            <a:rPr lang="en-US" sz="1400" dirty="0">
              <a:latin typeface="Calibri" panose="020F0502020204030204" pitchFamily="34" charset="0"/>
              <a:cs typeface="Calibri" panose="020F0502020204030204" pitchFamily="34" charset="0"/>
            </a:rPr>
            <a:t>ML</a:t>
          </a:r>
          <a:r>
            <a:rPr lang="en-KE" sz="1400" dirty="0">
              <a:latin typeface="Calibri" panose="020F0502020204030204" pitchFamily="34" charset="0"/>
              <a:cs typeface="Calibri" panose="020F0502020204030204" pitchFamily="34" charset="0"/>
            </a:rPr>
            <a:t> that uses networks of algorithms that are inspired by the structure of the brain</a:t>
          </a:r>
          <a:r>
            <a:rPr lang="en-US" sz="1400" dirty="0">
              <a:latin typeface="Calibri" panose="020F0502020204030204" pitchFamily="34" charset="0"/>
              <a:cs typeface="Calibri" panose="020F0502020204030204" pitchFamily="34" charset="0"/>
            </a:rPr>
            <a:t> -</a:t>
          </a:r>
          <a:r>
            <a:rPr lang="en-KE" sz="1400" dirty="0">
              <a:latin typeface="Calibri" panose="020F0502020204030204" pitchFamily="34" charset="0"/>
              <a:cs typeface="Calibri" panose="020F0502020204030204" pitchFamily="34" charset="0"/>
            </a:rPr>
            <a:t> neural networks. Deep learning typically requires a large data set to train on; training sets for deep learning are sometimes made up of millions of data points</a:t>
          </a:r>
          <a:endParaRPr lang="en-US" sz="1400" dirty="0">
            <a:latin typeface="Calibri" panose="020F0502020204030204" pitchFamily="34" charset="0"/>
            <a:cs typeface="Calibri" panose="020F0502020204030204" pitchFamily="34" charset="0"/>
          </a:endParaRPr>
        </a:p>
      </dgm:t>
    </dgm:pt>
    <dgm:pt modelId="{11C7AF7D-9A0D-46FB-BBF7-E8F816238C0E}" type="parTrans" cxnId="{3A14BE29-E7D6-45D9-AAA8-6E01778387E7}">
      <dgm:prSet/>
      <dgm:spPr/>
      <dgm:t>
        <a:bodyPr/>
        <a:lstStyle/>
        <a:p>
          <a:endParaRPr lang="en-US"/>
        </a:p>
      </dgm:t>
    </dgm:pt>
    <dgm:pt modelId="{FF07DD9A-364E-472E-AEFF-277F990605B7}" type="sibTrans" cxnId="{3A14BE29-E7D6-45D9-AAA8-6E01778387E7}">
      <dgm:prSet/>
      <dgm:spPr/>
      <dgm:t>
        <a:bodyPr/>
        <a:lstStyle/>
        <a:p>
          <a:endParaRPr lang="en-US"/>
        </a:p>
      </dgm:t>
    </dgm:pt>
    <dgm:pt modelId="{DCC307A5-39B0-472E-B832-D9E7ECD02CC8}">
      <dgm:prSet custT="1"/>
      <dgm:spPr/>
      <dgm:t>
        <a:bodyPr/>
        <a:lstStyle/>
        <a:p>
          <a:pPr algn="ctr">
            <a:lnSpc>
              <a:spcPct val="100000"/>
            </a:lnSpc>
          </a:pPr>
          <a:r>
            <a:rPr lang="en-KE" sz="1400" b="1" dirty="0">
              <a:latin typeface="Calibri" panose="020F0502020204030204" pitchFamily="34" charset="0"/>
              <a:cs typeface="Calibri" panose="020F0502020204030204" pitchFamily="34" charset="0"/>
            </a:rPr>
            <a:t>Transformer model</a:t>
          </a:r>
          <a:r>
            <a:rPr lang="en-KE" sz="1400" dirty="0">
              <a:latin typeface="Calibri" panose="020F0502020204030204" pitchFamily="34" charset="0"/>
              <a:cs typeface="Calibri" panose="020F0502020204030204" pitchFamily="34" charset="0"/>
            </a:rPr>
            <a:t>:</a:t>
          </a:r>
          <a:r>
            <a:rPr lang="en-KE" sz="1400">
              <a:latin typeface="Calibri" panose="020F0502020204030204" pitchFamily="34" charset="0"/>
              <a:cs typeface="Calibri" panose="020F0502020204030204" pitchFamily="34" charset="0"/>
            </a:rPr>
            <a:t> </a:t>
          </a:r>
          <a:endParaRPr lang="en-GB" sz="1400" dirty="0">
            <a:latin typeface="Calibri" panose="020F0502020204030204" pitchFamily="34" charset="0"/>
            <a:cs typeface="Calibri" panose="020F0502020204030204" pitchFamily="34" charset="0"/>
          </a:endParaRPr>
        </a:p>
        <a:p>
          <a:pPr algn="ctr">
            <a:lnSpc>
              <a:spcPct val="100000"/>
            </a:lnSpc>
          </a:pPr>
          <a:r>
            <a:rPr lang="en-KE" sz="1400">
              <a:latin typeface="Calibri" panose="020F0502020204030204" pitchFamily="34" charset="0"/>
              <a:cs typeface="Calibri" panose="020F0502020204030204" pitchFamily="34" charset="0"/>
            </a:rPr>
            <a:t>A </a:t>
          </a:r>
          <a:r>
            <a:rPr lang="en-KE" sz="1400" dirty="0">
              <a:latin typeface="Calibri" panose="020F0502020204030204" pitchFamily="34" charset="0"/>
              <a:cs typeface="Calibri" panose="020F0502020204030204" pitchFamily="34" charset="0"/>
            </a:rPr>
            <a:t>transformer is a deep learning model that adopts the mechanism of self-attention, differentially weighing the significance of each part of the input data or tracking relationships in data, like word order in a sentence</a:t>
          </a:r>
          <a:r>
            <a:rPr lang="en-US" sz="1400" dirty="0">
              <a:latin typeface="Calibri" panose="020F0502020204030204" pitchFamily="34" charset="0"/>
              <a:cs typeface="Calibri" panose="020F0502020204030204" pitchFamily="34" charset="0"/>
            </a:rPr>
            <a:t>, </a:t>
          </a:r>
          <a:r>
            <a:rPr lang="en-KE" sz="1400" dirty="0">
              <a:latin typeface="Calibri" panose="020F0502020204030204" pitchFamily="34" charset="0"/>
              <a:cs typeface="Calibri" panose="020F0502020204030204" pitchFamily="34" charset="0"/>
            </a:rPr>
            <a:t>but can be applied to other scenarios including fraud detection</a:t>
          </a:r>
          <a:endParaRPr lang="en-US" sz="1400" dirty="0">
            <a:latin typeface="Calibri" panose="020F0502020204030204" pitchFamily="34" charset="0"/>
            <a:cs typeface="Calibri" panose="020F0502020204030204" pitchFamily="34" charset="0"/>
          </a:endParaRPr>
        </a:p>
      </dgm:t>
    </dgm:pt>
    <dgm:pt modelId="{552DF4F8-41CB-42BA-9319-7238AABA457E}" type="parTrans" cxnId="{F6F9BF85-0D4A-48B6-B456-E21FFF333A41}">
      <dgm:prSet/>
      <dgm:spPr/>
      <dgm:t>
        <a:bodyPr/>
        <a:lstStyle/>
        <a:p>
          <a:endParaRPr lang="en-US"/>
        </a:p>
      </dgm:t>
    </dgm:pt>
    <dgm:pt modelId="{FA9719D8-6E18-4C22-A123-E8DEB3D60017}" type="sibTrans" cxnId="{F6F9BF85-0D4A-48B6-B456-E21FFF333A41}">
      <dgm:prSet/>
      <dgm:spPr/>
      <dgm:t>
        <a:bodyPr/>
        <a:lstStyle/>
        <a:p>
          <a:endParaRPr lang="en-US"/>
        </a:p>
      </dgm:t>
    </dgm:pt>
    <dgm:pt modelId="{5F37B14C-8288-4BD0-BA9F-1D6FDE0E1742}" type="pres">
      <dgm:prSet presAssocID="{C0B23750-7603-48F2-A75D-15310CCFA547}" presName="root" presStyleCnt="0">
        <dgm:presLayoutVars>
          <dgm:dir/>
          <dgm:resizeHandles val="exact"/>
        </dgm:presLayoutVars>
      </dgm:prSet>
      <dgm:spPr/>
    </dgm:pt>
    <dgm:pt modelId="{8D0C01DC-DFF9-4849-8E1A-876B54C9E4BE}" type="pres">
      <dgm:prSet presAssocID="{3DE45EA0-C18F-422A-B3E1-83AE1074D235}" presName="compNode" presStyleCnt="0"/>
      <dgm:spPr/>
    </dgm:pt>
    <dgm:pt modelId="{1B5F52B9-EFC5-46DB-969D-5849D076939B}" type="pres">
      <dgm:prSet presAssocID="{3DE45EA0-C18F-422A-B3E1-83AE1074D235}" presName="iconRect" presStyleLbl="node1" presStyleIdx="0" presStyleCnt="2" custScaleX="112424" custLinFactNeighborX="867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6D2EC817-E13D-4611-81F8-8469FEDF1048}" type="pres">
      <dgm:prSet presAssocID="{3DE45EA0-C18F-422A-B3E1-83AE1074D235}" presName="spaceRect" presStyleCnt="0"/>
      <dgm:spPr/>
    </dgm:pt>
    <dgm:pt modelId="{AFE6280A-257A-4F32-AB56-3D595AA5033D}" type="pres">
      <dgm:prSet presAssocID="{3DE45EA0-C18F-422A-B3E1-83AE1074D235}" presName="textRect" presStyleLbl="revTx" presStyleIdx="0" presStyleCnt="2" custScaleX="102723" custScaleY="140952" custLinFactNeighborX="1916" custLinFactNeighborY="-23456">
        <dgm:presLayoutVars>
          <dgm:chMax val="1"/>
          <dgm:chPref val="1"/>
        </dgm:presLayoutVars>
      </dgm:prSet>
      <dgm:spPr/>
    </dgm:pt>
    <dgm:pt modelId="{69FC128D-E0BD-4F88-B70D-D69457B97716}" type="pres">
      <dgm:prSet presAssocID="{FF07DD9A-364E-472E-AEFF-277F990605B7}" presName="sibTrans" presStyleCnt="0"/>
      <dgm:spPr/>
    </dgm:pt>
    <dgm:pt modelId="{A5F74D7B-B94A-4C2D-8A1A-9A04443799AC}" type="pres">
      <dgm:prSet presAssocID="{DCC307A5-39B0-472E-B832-D9E7ECD02CC8}" presName="compNode" presStyleCnt="0"/>
      <dgm:spPr/>
    </dgm:pt>
    <dgm:pt modelId="{AE875655-EC30-4043-9BCC-96364809F413}" type="pres">
      <dgm:prSet presAssocID="{DCC307A5-39B0-472E-B832-D9E7ECD02CC8}" presName="iconRect" presStyleLbl="node1" presStyleIdx="1" presStyleCnt="2" custScaleX="104561" custLinFactNeighborX="667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rson with Idea"/>
        </a:ext>
      </dgm:extLst>
    </dgm:pt>
    <dgm:pt modelId="{A19EDD96-07B9-42F8-A0E2-21F0C250F0A3}" type="pres">
      <dgm:prSet presAssocID="{DCC307A5-39B0-472E-B832-D9E7ECD02CC8}" presName="spaceRect" presStyleCnt="0"/>
      <dgm:spPr/>
    </dgm:pt>
    <dgm:pt modelId="{CE800904-2345-4E74-937A-D38AC231C747}" type="pres">
      <dgm:prSet presAssocID="{DCC307A5-39B0-472E-B832-D9E7ECD02CC8}" presName="textRect" presStyleLbl="revTx" presStyleIdx="1" presStyleCnt="2" custScaleY="153228" custLinFactNeighborY="-13417">
        <dgm:presLayoutVars>
          <dgm:chMax val="1"/>
          <dgm:chPref val="1"/>
        </dgm:presLayoutVars>
      </dgm:prSet>
      <dgm:spPr/>
    </dgm:pt>
  </dgm:ptLst>
  <dgm:cxnLst>
    <dgm:cxn modelId="{4C0C1519-E80F-4253-B9C6-F3CA03F023B0}" type="presOf" srcId="{DCC307A5-39B0-472E-B832-D9E7ECD02CC8}" destId="{CE800904-2345-4E74-937A-D38AC231C747}" srcOrd="0" destOrd="0" presId="urn:microsoft.com/office/officeart/2018/2/layout/IconLabelList"/>
    <dgm:cxn modelId="{3A14BE29-E7D6-45D9-AAA8-6E01778387E7}" srcId="{C0B23750-7603-48F2-A75D-15310CCFA547}" destId="{3DE45EA0-C18F-422A-B3E1-83AE1074D235}" srcOrd="0" destOrd="0" parTransId="{11C7AF7D-9A0D-46FB-BBF7-E8F816238C0E}" sibTransId="{FF07DD9A-364E-472E-AEFF-277F990605B7}"/>
    <dgm:cxn modelId="{BE2C2752-22AF-46A2-AFD0-D4C9FBF81FDC}" type="presOf" srcId="{3DE45EA0-C18F-422A-B3E1-83AE1074D235}" destId="{AFE6280A-257A-4F32-AB56-3D595AA5033D}" srcOrd="0" destOrd="0" presId="urn:microsoft.com/office/officeart/2018/2/layout/IconLabelList"/>
    <dgm:cxn modelId="{F6F9BF85-0D4A-48B6-B456-E21FFF333A41}" srcId="{C0B23750-7603-48F2-A75D-15310CCFA547}" destId="{DCC307A5-39B0-472E-B832-D9E7ECD02CC8}" srcOrd="1" destOrd="0" parTransId="{552DF4F8-41CB-42BA-9319-7238AABA457E}" sibTransId="{FA9719D8-6E18-4C22-A123-E8DEB3D60017}"/>
    <dgm:cxn modelId="{9672A3FD-E64E-414A-A1FA-E3D64CCF8BA8}" type="presOf" srcId="{C0B23750-7603-48F2-A75D-15310CCFA547}" destId="{5F37B14C-8288-4BD0-BA9F-1D6FDE0E1742}" srcOrd="0" destOrd="0" presId="urn:microsoft.com/office/officeart/2018/2/layout/IconLabelList"/>
    <dgm:cxn modelId="{81FA30AD-E05F-4903-B1AD-84A7BD96C902}" type="presParOf" srcId="{5F37B14C-8288-4BD0-BA9F-1D6FDE0E1742}" destId="{8D0C01DC-DFF9-4849-8E1A-876B54C9E4BE}" srcOrd="0" destOrd="0" presId="urn:microsoft.com/office/officeart/2018/2/layout/IconLabelList"/>
    <dgm:cxn modelId="{88A257F9-FFF9-4BD0-8679-6BE6D3E758D3}" type="presParOf" srcId="{8D0C01DC-DFF9-4849-8E1A-876B54C9E4BE}" destId="{1B5F52B9-EFC5-46DB-969D-5849D076939B}" srcOrd="0" destOrd="0" presId="urn:microsoft.com/office/officeart/2018/2/layout/IconLabelList"/>
    <dgm:cxn modelId="{14825BA4-1E81-4FD9-AFF5-623B6A132A22}" type="presParOf" srcId="{8D0C01DC-DFF9-4849-8E1A-876B54C9E4BE}" destId="{6D2EC817-E13D-4611-81F8-8469FEDF1048}" srcOrd="1" destOrd="0" presId="urn:microsoft.com/office/officeart/2018/2/layout/IconLabelList"/>
    <dgm:cxn modelId="{FE203364-2318-426B-BE9B-E6307F441CD0}" type="presParOf" srcId="{8D0C01DC-DFF9-4849-8E1A-876B54C9E4BE}" destId="{AFE6280A-257A-4F32-AB56-3D595AA5033D}" srcOrd="2" destOrd="0" presId="urn:microsoft.com/office/officeart/2018/2/layout/IconLabelList"/>
    <dgm:cxn modelId="{912BE11D-0561-4BE3-A323-2D268573DD6D}" type="presParOf" srcId="{5F37B14C-8288-4BD0-BA9F-1D6FDE0E1742}" destId="{69FC128D-E0BD-4F88-B70D-D69457B97716}" srcOrd="1" destOrd="0" presId="urn:microsoft.com/office/officeart/2018/2/layout/IconLabelList"/>
    <dgm:cxn modelId="{C4DDF8D2-A640-4187-825C-BBD28F9A1148}" type="presParOf" srcId="{5F37B14C-8288-4BD0-BA9F-1D6FDE0E1742}" destId="{A5F74D7B-B94A-4C2D-8A1A-9A04443799AC}" srcOrd="2" destOrd="0" presId="urn:microsoft.com/office/officeart/2018/2/layout/IconLabelList"/>
    <dgm:cxn modelId="{BCD750A5-3DEE-433B-86E2-ACAA518D3E6C}" type="presParOf" srcId="{A5F74D7B-B94A-4C2D-8A1A-9A04443799AC}" destId="{AE875655-EC30-4043-9BCC-96364809F413}" srcOrd="0" destOrd="0" presId="urn:microsoft.com/office/officeart/2018/2/layout/IconLabelList"/>
    <dgm:cxn modelId="{EA6C7947-6597-43AC-A967-90520B2DF22A}" type="presParOf" srcId="{A5F74D7B-B94A-4C2D-8A1A-9A04443799AC}" destId="{A19EDD96-07B9-42F8-A0E2-21F0C250F0A3}" srcOrd="1" destOrd="0" presId="urn:microsoft.com/office/officeart/2018/2/layout/IconLabelList"/>
    <dgm:cxn modelId="{353A8D7F-CBC8-42CD-B6E9-E9F28150DD7E}" type="presParOf" srcId="{A5F74D7B-B94A-4C2D-8A1A-9A04443799AC}" destId="{CE800904-2345-4E74-937A-D38AC231C74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ED0D5-0B84-43E1-8DB5-F0959D2781B9}">
      <dsp:nvSpPr>
        <dsp:cNvPr id="0" name=""/>
        <dsp:cNvSpPr/>
      </dsp:nvSpPr>
      <dsp:spPr>
        <a:xfrm>
          <a:off x="1079507" y="946751"/>
          <a:ext cx="1484876" cy="14848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C48E6D-EA20-434B-B705-EF5E52BB888F}">
      <dsp:nvSpPr>
        <dsp:cNvPr id="0" name=""/>
        <dsp:cNvSpPr/>
      </dsp:nvSpPr>
      <dsp:spPr>
        <a:xfrm>
          <a:off x="172083" y="2892360"/>
          <a:ext cx="3299726"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KE" sz="1600" b="1" kern="1200" dirty="0">
              <a:latin typeface="Calibri" panose="020F0502020204030204" pitchFamily="34" charset="0"/>
              <a:cs typeface="Calibri" panose="020F0502020204030204" pitchFamily="34" charset="0"/>
            </a:rPr>
            <a:t>Supervised learning: </a:t>
          </a:r>
          <a:r>
            <a:rPr lang="en-KE" sz="1600" kern="1200" dirty="0">
              <a:latin typeface="Calibri" panose="020F0502020204030204" pitchFamily="34" charset="0"/>
              <a:cs typeface="Calibri" panose="020F0502020204030204" pitchFamily="34" charset="0"/>
            </a:rPr>
            <a:t>Addressing datasets with labels or structure, data acts as a teacher and “trains” the machine, increasing in its ability to make a prediction or decision.</a:t>
          </a:r>
          <a:endParaRPr lang="en-US" sz="1600" kern="1200" dirty="0">
            <a:latin typeface="Calibri" panose="020F0502020204030204" pitchFamily="34" charset="0"/>
            <a:cs typeface="Calibri" panose="020F0502020204030204" pitchFamily="34" charset="0"/>
          </a:endParaRPr>
        </a:p>
      </dsp:txBody>
      <dsp:txXfrm>
        <a:off x="172083" y="2892360"/>
        <a:ext cx="3299726" cy="1125000"/>
      </dsp:txXfrm>
    </dsp:sp>
    <dsp:sp modelId="{CB4B20D3-545F-4A84-BF29-10D64F08440D}">
      <dsp:nvSpPr>
        <dsp:cNvPr id="0" name=""/>
        <dsp:cNvSpPr/>
      </dsp:nvSpPr>
      <dsp:spPr>
        <a:xfrm>
          <a:off x="4956686" y="946751"/>
          <a:ext cx="1484876" cy="14848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390312-D913-42DA-9820-287517303457}">
      <dsp:nvSpPr>
        <dsp:cNvPr id="0" name=""/>
        <dsp:cNvSpPr/>
      </dsp:nvSpPr>
      <dsp:spPr>
        <a:xfrm>
          <a:off x="4049261" y="2892360"/>
          <a:ext cx="3299726"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KE" sz="1600" b="1" kern="1200" dirty="0">
              <a:latin typeface="Calibri" panose="020F0502020204030204" pitchFamily="34" charset="0"/>
              <a:cs typeface="Calibri" panose="020F0502020204030204" pitchFamily="34" charset="0"/>
            </a:rPr>
            <a:t>Unsupervised learning: </a:t>
          </a:r>
          <a:r>
            <a:rPr lang="en-KE" sz="1600" kern="1200" dirty="0">
              <a:latin typeface="Calibri" panose="020F0502020204030204" pitchFamily="34" charset="0"/>
              <a:cs typeface="Calibri" panose="020F0502020204030204" pitchFamily="34" charset="0"/>
            </a:rPr>
            <a:t>Addressing datasets without any labels or structure, finding patterns and relationships by grouping data into clusters</a:t>
          </a:r>
          <a:r>
            <a:rPr lang="en-KE" sz="1600" b="1" kern="1200" dirty="0">
              <a:latin typeface="Calibri" panose="020F0502020204030204" pitchFamily="34" charset="0"/>
              <a:cs typeface="Calibri" panose="020F0502020204030204" pitchFamily="34" charset="0"/>
            </a:rPr>
            <a:t>.</a:t>
          </a:r>
          <a:endParaRPr lang="en-US" sz="1600" kern="1200" dirty="0">
            <a:latin typeface="Calibri" panose="020F0502020204030204" pitchFamily="34" charset="0"/>
            <a:cs typeface="Calibri" panose="020F0502020204030204" pitchFamily="34" charset="0"/>
          </a:endParaRPr>
        </a:p>
      </dsp:txBody>
      <dsp:txXfrm>
        <a:off x="4049261" y="2892360"/>
        <a:ext cx="3299726" cy="1125000"/>
      </dsp:txXfrm>
    </dsp:sp>
    <dsp:sp modelId="{018EE199-222F-4DD5-A280-A6D14620C2A0}">
      <dsp:nvSpPr>
        <dsp:cNvPr id="0" name=""/>
        <dsp:cNvSpPr/>
      </dsp:nvSpPr>
      <dsp:spPr>
        <a:xfrm>
          <a:off x="8833865" y="946751"/>
          <a:ext cx="1484876" cy="14848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34EFFD-D22E-4808-BEDF-9E595EBD5442}">
      <dsp:nvSpPr>
        <dsp:cNvPr id="0" name=""/>
        <dsp:cNvSpPr/>
      </dsp:nvSpPr>
      <dsp:spPr>
        <a:xfrm>
          <a:off x="7926440" y="2892360"/>
          <a:ext cx="3299726"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KE" sz="1600" b="1" kern="1200" dirty="0">
              <a:latin typeface="Calibri" panose="020F0502020204030204" pitchFamily="34" charset="0"/>
              <a:cs typeface="Calibri" panose="020F0502020204030204" pitchFamily="34" charset="0"/>
            </a:rPr>
            <a:t>Reinforcement learning: </a:t>
          </a:r>
          <a:r>
            <a:rPr lang="en-KE" sz="1600" kern="1200" dirty="0">
              <a:latin typeface="Calibri" panose="020F0502020204030204" pitchFamily="34" charset="0"/>
              <a:cs typeface="Calibri" panose="020F0502020204030204" pitchFamily="34" charset="0"/>
            </a:rPr>
            <a:t>A computer program helps determine outcome based upon a feedback loop.</a:t>
          </a:r>
          <a:endParaRPr lang="en-US" sz="1600" kern="1200" dirty="0">
            <a:latin typeface="Calibri" panose="020F0502020204030204" pitchFamily="34" charset="0"/>
            <a:cs typeface="Calibri" panose="020F0502020204030204" pitchFamily="34" charset="0"/>
          </a:endParaRPr>
        </a:p>
      </dsp:txBody>
      <dsp:txXfrm>
        <a:off x="7926440" y="2892360"/>
        <a:ext cx="3299726" cy="112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F52B9-EFC5-46DB-969D-5849D076939B}">
      <dsp:nvSpPr>
        <dsp:cNvPr id="0" name=""/>
        <dsp:cNvSpPr/>
      </dsp:nvSpPr>
      <dsp:spPr>
        <a:xfrm>
          <a:off x="2156797" y="81388"/>
          <a:ext cx="2185522"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E6280A-257A-4F32-AB56-3D595AA5033D}">
      <dsp:nvSpPr>
        <dsp:cNvPr id="0" name=""/>
        <dsp:cNvSpPr/>
      </dsp:nvSpPr>
      <dsp:spPr>
        <a:xfrm>
          <a:off x="944910" y="2001857"/>
          <a:ext cx="4437633" cy="1966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KE" sz="1400" b="1" kern="1200" dirty="0">
              <a:latin typeface="Calibri" panose="020F0502020204030204" pitchFamily="34" charset="0"/>
              <a:cs typeface="Calibri" panose="020F0502020204030204" pitchFamily="34" charset="0"/>
            </a:rPr>
            <a:t>Deep learning / neural networks:</a:t>
          </a:r>
          <a:r>
            <a:rPr lang="en-KE" sz="1400" b="1" kern="1200">
              <a:latin typeface="Calibri" panose="020F0502020204030204" pitchFamily="34" charset="0"/>
              <a:cs typeface="Calibri" panose="020F0502020204030204" pitchFamily="34" charset="0"/>
            </a:rPr>
            <a:t> </a:t>
          </a:r>
          <a:endParaRPr lang="en-GB" sz="1400" b="1" kern="1200" dirty="0">
            <a:latin typeface="Calibri" panose="020F0502020204030204" pitchFamily="34" charset="0"/>
            <a:cs typeface="Calibri" panose="020F0502020204030204" pitchFamily="34" charset="0"/>
          </a:endParaRPr>
        </a:p>
        <a:p>
          <a:pPr marL="0" lvl="0" indent="0" algn="ctr" defTabSz="622300">
            <a:lnSpc>
              <a:spcPct val="100000"/>
            </a:lnSpc>
            <a:spcBef>
              <a:spcPct val="0"/>
            </a:spcBef>
            <a:spcAft>
              <a:spcPct val="35000"/>
            </a:spcAft>
            <a:buNone/>
          </a:pPr>
          <a:r>
            <a:rPr lang="en-KE" sz="1400" kern="1200">
              <a:latin typeface="Calibri" panose="020F0502020204030204" pitchFamily="34" charset="0"/>
              <a:cs typeface="Calibri" panose="020F0502020204030204" pitchFamily="34" charset="0"/>
            </a:rPr>
            <a:t>Deep </a:t>
          </a:r>
          <a:r>
            <a:rPr lang="en-KE" sz="1400" kern="1200" dirty="0">
              <a:latin typeface="Calibri" panose="020F0502020204030204" pitchFamily="34" charset="0"/>
              <a:cs typeface="Calibri" panose="020F0502020204030204" pitchFamily="34" charset="0"/>
            </a:rPr>
            <a:t>learning is an advanced type of </a:t>
          </a:r>
          <a:r>
            <a:rPr lang="en-US" sz="1400" kern="1200" dirty="0">
              <a:latin typeface="Calibri" panose="020F0502020204030204" pitchFamily="34" charset="0"/>
              <a:cs typeface="Calibri" panose="020F0502020204030204" pitchFamily="34" charset="0"/>
            </a:rPr>
            <a:t>ML</a:t>
          </a:r>
          <a:r>
            <a:rPr lang="en-KE" sz="1400" kern="1200" dirty="0">
              <a:latin typeface="Calibri" panose="020F0502020204030204" pitchFamily="34" charset="0"/>
              <a:cs typeface="Calibri" panose="020F0502020204030204" pitchFamily="34" charset="0"/>
            </a:rPr>
            <a:t> that uses networks of algorithms that are inspired by the structure of the brain</a:t>
          </a:r>
          <a:r>
            <a:rPr lang="en-US" sz="1400" kern="1200" dirty="0">
              <a:latin typeface="Calibri" panose="020F0502020204030204" pitchFamily="34" charset="0"/>
              <a:cs typeface="Calibri" panose="020F0502020204030204" pitchFamily="34" charset="0"/>
            </a:rPr>
            <a:t> -</a:t>
          </a:r>
          <a:r>
            <a:rPr lang="en-KE" sz="1400" kern="1200" dirty="0">
              <a:latin typeface="Calibri" panose="020F0502020204030204" pitchFamily="34" charset="0"/>
              <a:cs typeface="Calibri" panose="020F0502020204030204" pitchFamily="34" charset="0"/>
            </a:rPr>
            <a:t> neural networks. Deep learning typically requires a large data set to train on; training sets for deep learning are sometimes made up of millions of data points</a:t>
          </a:r>
          <a:endParaRPr lang="en-US" sz="1400" kern="1200" dirty="0">
            <a:latin typeface="Calibri" panose="020F0502020204030204" pitchFamily="34" charset="0"/>
            <a:cs typeface="Calibri" panose="020F0502020204030204" pitchFamily="34" charset="0"/>
          </a:endParaRPr>
        </a:p>
      </dsp:txBody>
      <dsp:txXfrm>
        <a:off x="944910" y="2001857"/>
        <a:ext cx="4437633" cy="1966280"/>
      </dsp:txXfrm>
    </dsp:sp>
    <dsp:sp modelId="{AE875655-EC30-4043-9BCC-96364809F413}">
      <dsp:nvSpPr>
        <dsp:cNvPr id="0" name=""/>
        <dsp:cNvSpPr/>
      </dsp:nvSpPr>
      <dsp:spPr>
        <a:xfrm>
          <a:off x="7329124" y="38575"/>
          <a:ext cx="2032665"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800904-2345-4E74-937A-D38AC231C747}">
      <dsp:nvSpPr>
        <dsp:cNvPr id="0" name=""/>
        <dsp:cNvSpPr/>
      </dsp:nvSpPr>
      <dsp:spPr>
        <a:xfrm>
          <a:off x="6055772" y="2013464"/>
          <a:ext cx="4320000" cy="2137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KE" sz="1400" b="1" kern="1200" dirty="0">
              <a:latin typeface="Calibri" panose="020F0502020204030204" pitchFamily="34" charset="0"/>
              <a:cs typeface="Calibri" panose="020F0502020204030204" pitchFamily="34" charset="0"/>
            </a:rPr>
            <a:t>Transformer model</a:t>
          </a:r>
          <a:r>
            <a:rPr lang="en-KE" sz="1400" kern="1200" dirty="0">
              <a:latin typeface="Calibri" panose="020F0502020204030204" pitchFamily="34" charset="0"/>
              <a:cs typeface="Calibri" panose="020F0502020204030204" pitchFamily="34" charset="0"/>
            </a:rPr>
            <a:t>:</a:t>
          </a:r>
          <a:r>
            <a:rPr lang="en-KE" sz="1400" kern="1200">
              <a:latin typeface="Calibri" panose="020F0502020204030204" pitchFamily="34" charset="0"/>
              <a:cs typeface="Calibri" panose="020F0502020204030204" pitchFamily="34" charset="0"/>
            </a:rPr>
            <a:t> </a:t>
          </a:r>
          <a:endParaRPr lang="en-GB" sz="1400" kern="1200" dirty="0">
            <a:latin typeface="Calibri" panose="020F0502020204030204" pitchFamily="34" charset="0"/>
            <a:cs typeface="Calibri" panose="020F0502020204030204" pitchFamily="34" charset="0"/>
          </a:endParaRPr>
        </a:p>
        <a:p>
          <a:pPr marL="0" lvl="0" indent="0" algn="ctr" defTabSz="622300">
            <a:lnSpc>
              <a:spcPct val="100000"/>
            </a:lnSpc>
            <a:spcBef>
              <a:spcPct val="0"/>
            </a:spcBef>
            <a:spcAft>
              <a:spcPct val="35000"/>
            </a:spcAft>
            <a:buNone/>
          </a:pPr>
          <a:r>
            <a:rPr lang="en-KE" sz="1400" kern="1200">
              <a:latin typeface="Calibri" panose="020F0502020204030204" pitchFamily="34" charset="0"/>
              <a:cs typeface="Calibri" panose="020F0502020204030204" pitchFamily="34" charset="0"/>
            </a:rPr>
            <a:t>A </a:t>
          </a:r>
          <a:r>
            <a:rPr lang="en-KE" sz="1400" kern="1200" dirty="0">
              <a:latin typeface="Calibri" panose="020F0502020204030204" pitchFamily="34" charset="0"/>
              <a:cs typeface="Calibri" panose="020F0502020204030204" pitchFamily="34" charset="0"/>
            </a:rPr>
            <a:t>transformer is a deep learning model that adopts the mechanism of self-attention, differentially weighing the significance of each part of the input data or tracking relationships in data, like word order in a sentence</a:t>
          </a:r>
          <a:r>
            <a:rPr lang="en-US" sz="1400" kern="1200" dirty="0">
              <a:latin typeface="Calibri" panose="020F0502020204030204" pitchFamily="34" charset="0"/>
              <a:cs typeface="Calibri" panose="020F0502020204030204" pitchFamily="34" charset="0"/>
            </a:rPr>
            <a:t>, </a:t>
          </a:r>
          <a:r>
            <a:rPr lang="en-KE" sz="1400" kern="1200" dirty="0">
              <a:latin typeface="Calibri" panose="020F0502020204030204" pitchFamily="34" charset="0"/>
              <a:cs typeface="Calibri" panose="020F0502020204030204" pitchFamily="34" charset="0"/>
            </a:rPr>
            <a:t>but can be applied to other scenarios including fraud detection</a:t>
          </a:r>
          <a:endParaRPr lang="en-US" sz="1400" kern="1200" dirty="0">
            <a:latin typeface="Calibri" panose="020F0502020204030204" pitchFamily="34" charset="0"/>
            <a:cs typeface="Calibri" panose="020F0502020204030204" pitchFamily="34" charset="0"/>
          </a:endParaRPr>
        </a:p>
      </dsp:txBody>
      <dsp:txXfrm>
        <a:off x="6055772" y="2013464"/>
        <a:ext cx="4320000" cy="213753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E77B5574-A312-40F4-9851-3ED9BB606482}" type="datetimeFigureOut">
              <a:rPr lang="en-US" smtClean="0"/>
              <a:t>11/18/24</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85D3565B-9D99-46A7-A326-FC4548242B11}" type="slidenum">
              <a:rPr lang="en-US" smtClean="0"/>
              <a:t>‹#›</a:t>
            </a:fld>
            <a:endParaRPr lang="en-US" dirty="0"/>
          </a:p>
        </p:txBody>
      </p:sp>
    </p:spTree>
    <p:extLst>
      <p:ext uri="{BB962C8B-B14F-4D97-AF65-F5344CB8AC3E}">
        <p14:creationId xmlns:p14="http://schemas.microsoft.com/office/powerpoint/2010/main" val="2650287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4EE8D-FFA3-D76B-3DA9-97B510DA98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95D53C-248C-3CCE-FF74-8C0704F85D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8BB9F8-FC83-A18E-D271-31A710345927}"/>
              </a:ext>
            </a:extLst>
          </p:cNvPr>
          <p:cNvSpPr>
            <a:spLocks noGrp="1"/>
          </p:cNvSpPr>
          <p:nvPr>
            <p:ph type="dt" sz="half" idx="10"/>
          </p:nvPr>
        </p:nvSpPr>
        <p:spPr/>
        <p:txBody>
          <a:bodyPr/>
          <a:lstStyle/>
          <a:p>
            <a:fld id="{F32ABCF1-950F-4BC9-AC12-1C83F0963F5E}" type="datetimeFigureOut">
              <a:rPr lang="en-US" smtClean="0"/>
              <a:t>11/18/24</a:t>
            </a:fld>
            <a:endParaRPr lang="en-US"/>
          </a:p>
        </p:txBody>
      </p:sp>
      <p:sp>
        <p:nvSpPr>
          <p:cNvPr id="5" name="Footer Placeholder 4">
            <a:extLst>
              <a:ext uri="{FF2B5EF4-FFF2-40B4-BE49-F238E27FC236}">
                <a16:creationId xmlns:a16="http://schemas.microsoft.com/office/drawing/2014/main" id="{FFB2E709-5FB4-5671-7C5A-82E31267DB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3D36D5-920A-B5BF-F353-4F0887DFE4AD}"/>
              </a:ext>
            </a:extLst>
          </p:cNvPr>
          <p:cNvSpPr>
            <a:spLocks noGrp="1"/>
          </p:cNvSpPr>
          <p:nvPr>
            <p:ph type="sldNum" sz="quarter" idx="12"/>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4134610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BB03F-2AC2-C571-1C61-8F9BDFE544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37E719-9868-3537-D94E-50EF46C32F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E9C2C-2D91-719E-035F-87B8CEDC7550}"/>
              </a:ext>
            </a:extLst>
          </p:cNvPr>
          <p:cNvSpPr>
            <a:spLocks noGrp="1"/>
          </p:cNvSpPr>
          <p:nvPr>
            <p:ph type="dt" sz="half" idx="10"/>
          </p:nvPr>
        </p:nvSpPr>
        <p:spPr/>
        <p:txBody>
          <a:bodyPr/>
          <a:lstStyle/>
          <a:p>
            <a:fld id="{F32ABCF1-950F-4BC9-AC12-1C83F0963F5E}" type="datetimeFigureOut">
              <a:rPr lang="en-US" smtClean="0"/>
              <a:t>11/18/24</a:t>
            </a:fld>
            <a:endParaRPr lang="en-US"/>
          </a:p>
        </p:txBody>
      </p:sp>
      <p:sp>
        <p:nvSpPr>
          <p:cNvPr id="5" name="Footer Placeholder 4">
            <a:extLst>
              <a:ext uri="{FF2B5EF4-FFF2-40B4-BE49-F238E27FC236}">
                <a16:creationId xmlns:a16="http://schemas.microsoft.com/office/drawing/2014/main" id="{0F4B16FC-81F2-6793-D776-11125797B6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7AE9F4-5C77-E64D-31D5-3E7222E3FDB2}"/>
              </a:ext>
            </a:extLst>
          </p:cNvPr>
          <p:cNvSpPr>
            <a:spLocks noGrp="1"/>
          </p:cNvSpPr>
          <p:nvPr>
            <p:ph type="sldNum" sz="quarter" idx="12"/>
          </p:nvPr>
        </p:nvSpPr>
        <p:spPr/>
        <p:txBody>
          <a:bodyPr/>
          <a:lstStyle/>
          <a:p>
            <a:pPr defTabSz="457200" hangingPunct="0"/>
            <a:fld id="{86CB4B4D-7CA3-9044-876B-883B54F8677D}" type="slidenum">
              <a:rPr lang="en-US" kern="0" smtClean="0">
                <a:sym typeface="Calibri Light"/>
              </a:rPr>
              <a:pPr defTabSz="457200" hangingPunct="0"/>
              <a:t>‹#›</a:t>
            </a:fld>
            <a:endParaRPr lang="en-US" kern="0" dirty="0">
              <a:sym typeface="Calibri Light"/>
            </a:endParaRPr>
          </a:p>
        </p:txBody>
      </p:sp>
    </p:spTree>
    <p:extLst>
      <p:ext uri="{BB962C8B-B14F-4D97-AF65-F5344CB8AC3E}">
        <p14:creationId xmlns:p14="http://schemas.microsoft.com/office/powerpoint/2010/main" val="214751421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D3BEC1-2A48-B1C8-357F-9B6FF57ED1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74478F-0C4E-AE04-7562-F0F9BB74CA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1B68D6-8B4F-C80F-85A9-65B083CE7862}"/>
              </a:ext>
            </a:extLst>
          </p:cNvPr>
          <p:cNvSpPr>
            <a:spLocks noGrp="1"/>
          </p:cNvSpPr>
          <p:nvPr>
            <p:ph type="dt" sz="half" idx="10"/>
          </p:nvPr>
        </p:nvSpPr>
        <p:spPr/>
        <p:txBody>
          <a:bodyPr/>
          <a:lstStyle/>
          <a:p>
            <a:fld id="{F32ABCF1-950F-4BC9-AC12-1C83F0963F5E}" type="datetimeFigureOut">
              <a:rPr lang="en-US" smtClean="0"/>
              <a:t>11/18/24</a:t>
            </a:fld>
            <a:endParaRPr lang="en-US"/>
          </a:p>
        </p:txBody>
      </p:sp>
      <p:sp>
        <p:nvSpPr>
          <p:cNvPr id="5" name="Footer Placeholder 4">
            <a:extLst>
              <a:ext uri="{FF2B5EF4-FFF2-40B4-BE49-F238E27FC236}">
                <a16:creationId xmlns:a16="http://schemas.microsoft.com/office/drawing/2014/main" id="{28D791A1-0BD7-F971-4B39-B1BFD2468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21512B-61AA-B801-B1BE-415538FE587B}"/>
              </a:ext>
            </a:extLst>
          </p:cNvPr>
          <p:cNvSpPr>
            <a:spLocks noGrp="1"/>
          </p:cNvSpPr>
          <p:nvPr>
            <p:ph type="sldNum" sz="quarter" idx="12"/>
          </p:nvPr>
        </p:nvSpPr>
        <p:spPr/>
        <p:txBody>
          <a:bodyPr/>
          <a:lstStyle/>
          <a:p>
            <a:pPr defTabSz="457200" hangingPunct="0"/>
            <a:fld id="{86CB4B4D-7CA3-9044-876B-883B54F8677D}" type="slidenum">
              <a:rPr lang="en-US" kern="0" smtClean="0">
                <a:sym typeface="Calibri Light"/>
              </a:rPr>
              <a:pPr defTabSz="457200" hangingPunct="0"/>
              <a:t>‹#›</a:t>
            </a:fld>
            <a:endParaRPr lang="en-US" kern="0" dirty="0">
              <a:sym typeface="Calibri Light"/>
            </a:endParaRPr>
          </a:p>
        </p:txBody>
      </p:sp>
    </p:spTree>
    <p:extLst>
      <p:ext uri="{BB962C8B-B14F-4D97-AF65-F5344CB8AC3E}">
        <p14:creationId xmlns:p14="http://schemas.microsoft.com/office/powerpoint/2010/main" val="158991561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73" name="Rectangle 1"/>
          <p:cNvSpPr/>
          <p:nvPr/>
        </p:nvSpPr>
        <p:spPr>
          <a:xfrm>
            <a:off x="7620000" y="0"/>
            <a:ext cx="4572000" cy="6858000"/>
          </a:xfrm>
          <a:prstGeom prst="rect">
            <a:avLst/>
          </a:prstGeom>
          <a:solidFill>
            <a:srgbClr val="263D56"/>
          </a:solidFill>
          <a:ln w="12700">
            <a:miter lim="400000"/>
          </a:ln>
        </p:spPr>
        <p:txBody>
          <a:bodyPr lIns="45719" rIns="45719"/>
          <a:lstStyle/>
          <a:p>
            <a:endParaRPr/>
          </a:p>
        </p:txBody>
      </p:sp>
      <p:sp>
        <p:nvSpPr>
          <p:cNvPr id="74" name="Title Text"/>
          <p:cNvSpPr txBox="1">
            <a:spLocks noGrp="1"/>
          </p:cNvSpPr>
          <p:nvPr>
            <p:ph type="title"/>
          </p:nvPr>
        </p:nvSpPr>
        <p:spPr>
          <a:xfrm>
            <a:off x="8261404" y="542282"/>
            <a:ext cx="3383281" cy="1920240"/>
          </a:xfrm>
          <a:prstGeom prst="rect">
            <a:avLst/>
          </a:prstGeom>
        </p:spPr>
        <p:txBody>
          <a:bodyPr anchor="b"/>
          <a:lstStyle>
            <a:lvl1pPr>
              <a:defRPr sz="4000" b="0" i="0">
                <a:solidFill>
                  <a:srgbClr val="E6A141"/>
                </a:solidFill>
                <a:latin typeface="Calibri Light" charset="0"/>
                <a:ea typeface="Calibri Light" charset="0"/>
                <a:cs typeface="Calibri Light" charset="0"/>
              </a:defRPr>
            </a:lvl1pPr>
          </a:lstStyle>
          <a:p>
            <a:r>
              <a:rPr dirty="0"/>
              <a:t>Title Text</a:t>
            </a:r>
          </a:p>
        </p:txBody>
      </p:sp>
      <p:sp>
        <p:nvSpPr>
          <p:cNvPr id="76" name="Text Placeholder 3"/>
          <p:cNvSpPr>
            <a:spLocks noGrp="1"/>
          </p:cNvSpPr>
          <p:nvPr>
            <p:ph type="body" sz="quarter" idx="13"/>
          </p:nvPr>
        </p:nvSpPr>
        <p:spPr>
          <a:xfrm>
            <a:off x="8275981" y="2511812"/>
            <a:ext cx="3398521" cy="3126988"/>
          </a:xfrm>
          <a:prstGeom prst="rect">
            <a:avLst/>
          </a:prstGeom>
        </p:spPr>
        <p:txBody>
          <a:bodyPr/>
          <a:lstStyle/>
          <a:p>
            <a:pPr marL="0" indent="0">
              <a:lnSpc>
                <a:spcPct val="100000"/>
              </a:lnSpc>
              <a:spcBef>
                <a:spcPts val="1400"/>
              </a:spcBef>
              <a:buSzTx/>
              <a:buFontTx/>
              <a:buNone/>
              <a:defRPr sz="1800">
                <a:solidFill>
                  <a:srgbClr val="E6A141"/>
                </a:solidFill>
              </a:defRPr>
            </a:pPr>
            <a:endParaRPr/>
          </a:p>
        </p:txBody>
      </p:sp>
      <p:sp>
        <p:nvSpPr>
          <p:cNvPr id="77" name="Slide Number"/>
          <p:cNvSpPr txBox="1">
            <a:spLocks noGrp="1"/>
          </p:cNvSpPr>
          <p:nvPr>
            <p:ph type="sldNum" sz="quarter" idx="2"/>
          </p:nvPr>
        </p:nvSpPr>
        <p:spPr>
          <a:prstGeom prst="rect">
            <a:avLst/>
          </a:prstGeom>
        </p:spPr>
        <p:txBody>
          <a:bodyPr/>
          <a:lstStyle>
            <a:lvl1pPr>
              <a:defRPr>
                <a:solidFill>
                  <a:srgbClr val="FFFFFF">
                    <a:alpha val="20000"/>
                  </a:srgbClr>
                </a:solidFill>
              </a:defRPr>
            </a:lvl1pPr>
          </a:lstStyle>
          <a:p>
            <a:fld id="{86CB4B4D-7CA3-9044-876B-883B54F8677D}" type="slidenum">
              <a:rPr/>
              <a:pPr/>
              <a:t>‹#›</a:t>
            </a:fld>
            <a:endParaRPr/>
          </a:p>
        </p:txBody>
      </p:sp>
      <p:sp>
        <p:nvSpPr>
          <p:cNvPr id="7" name="Body Level One…"/>
          <p:cNvSpPr txBox="1">
            <a:spLocks noGrp="1"/>
          </p:cNvSpPr>
          <p:nvPr>
            <p:ph type="body" sz="half" idx="14" hasCustomPrompt="1"/>
          </p:nvPr>
        </p:nvSpPr>
        <p:spPr>
          <a:xfrm>
            <a:off x="546387" y="948220"/>
            <a:ext cx="6394740" cy="5036944"/>
          </a:xfrm>
          <a:prstGeom prst="rect">
            <a:avLst/>
          </a:prstGeom>
        </p:spPr>
        <p:txBody>
          <a:bodyPr/>
          <a:lstStyle>
            <a:lvl1pPr marL="0" indent="0">
              <a:buFont typeface="Wingdings" charset="2"/>
              <a:buNone/>
              <a:defRPr sz="2800"/>
            </a:lvl1pPr>
            <a:lvl2pPr marL="347472" indent="-342900">
              <a:buFont typeface="Arial" charset="0"/>
              <a:buChar char="•"/>
              <a:defRPr sz="2000"/>
            </a:lvl2pPr>
            <a:lvl3pPr marL="711200" indent="-342900">
              <a:buFont typeface="Arial" charset="0"/>
              <a:buChar char="•"/>
              <a:tabLst/>
              <a:defRPr sz="2400"/>
            </a:lvl3pPr>
            <a:lvl4pPr marL="1106488" indent="-342900">
              <a:buSzPct val="75000"/>
              <a:buFont typeface="Wingdings" charset="2"/>
              <a:buChar char="v"/>
              <a:tabLst/>
              <a:defRPr sz="2000"/>
            </a:lvl4pPr>
            <a:lvl5pPr marL="1363663" indent="-285750">
              <a:buFont typeface="Arial" charset="0"/>
              <a:buChar char="•"/>
              <a:tabLst/>
              <a:defRPr sz="1800"/>
            </a:lvl5pPr>
          </a:lstStyle>
          <a:p>
            <a:r>
              <a:rPr dirty="0"/>
              <a:t>Body Level One</a:t>
            </a:r>
            <a:endParaRPr lang="en-US" dirty="0"/>
          </a:p>
          <a:p>
            <a:pPr lvl="2"/>
            <a:r>
              <a:rPr lang="en-US" dirty="0"/>
              <a:t>Body Level Two</a:t>
            </a:r>
          </a:p>
          <a:p>
            <a:pPr lvl="3"/>
            <a:r>
              <a:rPr lang="en-US" dirty="0"/>
              <a:t>Body Level Three</a:t>
            </a:r>
          </a:p>
          <a:p>
            <a:pPr lvl="4"/>
            <a:r>
              <a:rPr lang="en-US" dirty="0"/>
              <a:t>Body Level Four</a:t>
            </a:r>
            <a:endParaRPr dirty="0"/>
          </a:p>
        </p:txBody>
      </p:sp>
    </p:spTree>
    <p:extLst>
      <p:ext uri="{BB962C8B-B14F-4D97-AF65-F5344CB8AC3E}">
        <p14:creationId xmlns:p14="http://schemas.microsoft.com/office/powerpoint/2010/main" val="4107163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1"/>
        </a:solidFill>
        <a:effectLst/>
      </p:bgPr>
    </p:bg>
    <p:spTree>
      <p:nvGrpSpPr>
        <p:cNvPr id="1" name=""/>
        <p:cNvGrpSpPr/>
        <p:nvPr/>
      </p:nvGrpSpPr>
      <p:grpSpPr>
        <a:xfrm>
          <a:off x="0" y="0"/>
          <a:ext cx="0" cy="0"/>
          <a:chOff x="0" y="0"/>
          <a:chExt cx="0" cy="0"/>
        </a:xfrm>
      </p:grpSpPr>
      <p:sp>
        <p:nvSpPr>
          <p:cNvPr id="11" name="Rectangle 3"/>
          <p:cNvSpPr/>
          <p:nvPr/>
        </p:nvSpPr>
        <p:spPr>
          <a:xfrm>
            <a:off x="0" y="0"/>
            <a:ext cx="12192000" cy="6858000"/>
          </a:xfrm>
          <a:prstGeom prst="rect">
            <a:avLst/>
          </a:prstGeom>
          <a:solidFill>
            <a:srgbClr val="263D56"/>
          </a:solidFill>
          <a:ln w="12700">
            <a:miter lim="400000"/>
          </a:ln>
        </p:spPr>
        <p:txBody>
          <a:bodyPr lIns="45719" rIns="45719"/>
          <a:lstStyle/>
          <a:p>
            <a:pPr defTabSz="457200" hangingPunct="0"/>
            <a:endParaRPr kern="0" dirty="0">
              <a:solidFill>
                <a:srgbClr val="000000"/>
              </a:solidFill>
              <a:sym typeface="Calibri Light"/>
            </a:endParaRPr>
          </a:p>
        </p:txBody>
      </p:sp>
      <p:sp>
        <p:nvSpPr>
          <p:cNvPr id="12" name="Title Text"/>
          <p:cNvSpPr txBox="1">
            <a:spLocks noGrp="1"/>
          </p:cNvSpPr>
          <p:nvPr>
            <p:ph type="title"/>
          </p:nvPr>
        </p:nvSpPr>
        <p:spPr>
          <a:xfrm>
            <a:off x="603504" y="770467"/>
            <a:ext cx="10782301" cy="3352801"/>
          </a:xfrm>
          <a:prstGeom prst="rect">
            <a:avLst/>
          </a:prstGeom>
        </p:spPr>
        <p:txBody>
          <a:bodyPr anchor="b"/>
          <a:lstStyle>
            <a:lvl1pPr>
              <a:lnSpc>
                <a:spcPct val="80000"/>
              </a:lnSpc>
              <a:defRPr sz="8800" b="0" i="0">
                <a:solidFill>
                  <a:srgbClr val="E6A141"/>
                </a:solidFill>
                <a:latin typeface="Calibri Light" charset="0"/>
                <a:ea typeface="Calibri Light" charset="0"/>
                <a:cs typeface="Calibri Light" charset="0"/>
              </a:defRPr>
            </a:lvl1pPr>
          </a:lstStyle>
          <a:p>
            <a:r>
              <a:rPr dirty="0"/>
              <a:t>Title Text</a:t>
            </a:r>
          </a:p>
        </p:txBody>
      </p:sp>
      <p:sp>
        <p:nvSpPr>
          <p:cNvPr id="13" name="Body Level One…"/>
          <p:cNvSpPr txBox="1">
            <a:spLocks noGrp="1"/>
          </p:cNvSpPr>
          <p:nvPr>
            <p:ph type="body" sz="quarter" idx="1" hasCustomPrompt="1"/>
          </p:nvPr>
        </p:nvSpPr>
        <p:spPr>
          <a:xfrm>
            <a:off x="667512" y="4206876"/>
            <a:ext cx="9228202" cy="1645921"/>
          </a:xfrm>
          <a:prstGeom prst="rect">
            <a:avLst/>
          </a:prstGeom>
        </p:spPr>
        <p:txBody>
          <a:bodyPr/>
          <a:lstStyle>
            <a:lvl1pPr marL="0" indent="0">
              <a:buSzTx/>
              <a:buFontTx/>
              <a:buNone/>
              <a:defRPr sz="3200" baseline="0">
                <a:solidFill>
                  <a:srgbClr val="E6A141"/>
                </a:solidFill>
              </a:defRPr>
            </a:lvl1pPr>
            <a:lvl2pPr marL="0" indent="457200">
              <a:buSzTx/>
              <a:buFontTx/>
              <a:buNone/>
              <a:defRPr sz="3200">
                <a:solidFill>
                  <a:srgbClr val="E6A141"/>
                </a:solidFill>
              </a:defRPr>
            </a:lvl2pPr>
            <a:lvl3pPr marL="0" indent="914400">
              <a:buSzTx/>
              <a:buFontTx/>
              <a:buNone/>
              <a:defRPr sz="3200">
                <a:solidFill>
                  <a:srgbClr val="E6A141"/>
                </a:solidFill>
              </a:defRPr>
            </a:lvl3pPr>
            <a:lvl4pPr marL="0" indent="1371600">
              <a:buSzTx/>
              <a:buFontTx/>
              <a:buNone/>
              <a:defRPr sz="3200">
                <a:solidFill>
                  <a:srgbClr val="E6A141"/>
                </a:solidFill>
              </a:defRPr>
            </a:lvl4pPr>
            <a:lvl5pPr marL="0" indent="1828800">
              <a:buSzTx/>
              <a:buFontTx/>
              <a:buNone/>
              <a:defRPr sz="3200">
                <a:solidFill>
                  <a:srgbClr val="E6A141"/>
                </a:solidFill>
              </a:defRPr>
            </a:lvl5pPr>
          </a:lstStyle>
          <a:p>
            <a:r>
              <a:rPr lang="en-US" dirty="0"/>
              <a:t>Sub title</a:t>
            </a:r>
            <a:endParaRPr dirty="0"/>
          </a:p>
        </p:txBody>
      </p:sp>
      <p:sp>
        <p:nvSpPr>
          <p:cNvPr id="14" name="Slide Number"/>
          <p:cNvSpPr txBox="1">
            <a:spLocks noGrp="1"/>
          </p:cNvSpPr>
          <p:nvPr>
            <p:ph type="sldNum" sz="quarter" idx="2"/>
          </p:nvPr>
        </p:nvSpPr>
        <p:spPr>
          <a:prstGeom prst="rect">
            <a:avLst/>
          </a:prstGeom>
        </p:spPr>
        <p:txBody>
          <a:bodyPr/>
          <a:lstStyle>
            <a:lvl1pPr>
              <a:defRPr>
                <a:solidFill>
                  <a:srgbClr val="FFFFFF">
                    <a:alpha val="25000"/>
                  </a:srgbClr>
                </a:solidFill>
              </a:defRPr>
            </a:lvl1pPr>
          </a:lstStyle>
          <a:p>
            <a:fld id="{86CB4B4D-7CA3-9044-876B-883B54F8677D}" type="slidenum">
              <a:rPr/>
              <a:pPr/>
              <a:t>‹#›</a:t>
            </a:fld>
            <a:endParaRPr dirty="0"/>
          </a:p>
        </p:txBody>
      </p:sp>
    </p:spTree>
    <p:extLst>
      <p:ext uri="{BB962C8B-B14F-4D97-AF65-F5344CB8AC3E}">
        <p14:creationId xmlns:p14="http://schemas.microsoft.com/office/powerpoint/2010/main" val="2221781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rPr dirty="0"/>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966928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505188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icture with Caption">
    <p:bg>
      <p:bgPr>
        <a:solidFill>
          <a:srgbClr val="E6A141"/>
        </a:solidFill>
        <a:effectLst/>
      </p:bgPr>
    </p:bg>
    <p:spTree>
      <p:nvGrpSpPr>
        <p:cNvPr id="1" name=""/>
        <p:cNvGrpSpPr/>
        <p:nvPr/>
      </p:nvGrpSpPr>
      <p:grpSpPr>
        <a:xfrm>
          <a:off x="0" y="0"/>
          <a:ext cx="0" cy="0"/>
          <a:chOff x="0" y="0"/>
          <a:chExt cx="0" cy="0"/>
        </a:xfrm>
      </p:grpSpPr>
      <p:sp>
        <p:nvSpPr>
          <p:cNvPr id="84" name="Title Text"/>
          <p:cNvSpPr txBox="1">
            <a:spLocks noGrp="1"/>
          </p:cNvSpPr>
          <p:nvPr>
            <p:ph type="title"/>
          </p:nvPr>
        </p:nvSpPr>
        <p:spPr>
          <a:xfrm>
            <a:off x="649223" y="5418666"/>
            <a:ext cx="10780778" cy="613284"/>
          </a:xfrm>
          <a:prstGeom prst="rect">
            <a:avLst/>
          </a:prstGeom>
        </p:spPr>
        <p:txBody>
          <a:bodyPr anchor="b"/>
          <a:lstStyle>
            <a:lvl1pPr>
              <a:defRPr sz="3200" b="1" i="0">
                <a:solidFill>
                  <a:srgbClr val="FFFFFF"/>
                </a:solidFill>
                <a:latin typeface="Calibri" charset="0"/>
                <a:ea typeface="Calibri" charset="0"/>
                <a:cs typeface="Calibri" charset="0"/>
              </a:defRPr>
            </a:lvl1pPr>
          </a:lstStyle>
          <a:p>
            <a:r>
              <a:rPr dirty="0"/>
              <a:t>Title Text</a:t>
            </a:r>
          </a:p>
        </p:txBody>
      </p:sp>
      <p:sp>
        <p:nvSpPr>
          <p:cNvPr id="85" name="Picture Placeholder 2"/>
          <p:cNvSpPr>
            <a:spLocks noGrp="1"/>
          </p:cNvSpPr>
          <p:nvPr>
            <p:ph type="pic" idx="13"/>
          </p:nvPr>
        </p:nvSpPr>
        <p:spPr>
          <a:xfrm>
            <a:off x="0" y="0"/>
            <a:ext cx="12192000" cy="5330953"/>
          </a:xfrm>
          <a:prstGeom prst="rect">
            <a:avLst/>
          </a:prstGeom>
        </p:spPr>
        <p:txBody>
          <a:bodyPr lIns="91439" rIns="91439">
            <a:noAutofit/>
          </a:bodyPr>
          <a:lstStyle/>
          <a:p>
            <a:endParaRPr dirty="0"/>
          </a:p>
        </p:txBody>
      </p:sp>
      <p:sp>
        <p:nvSpPr>
          <p:cNvPr id="86" name="Body Level One…"/>
          <p:cNvSpPr txBox="1">
            <a:spLocks noGrp="1"/>
          </p:cNvSpPr>
          <p:nvPr>
            <p:ph type="body" sz="quarter" idx="1"/>
          </p:nvPr>
        </p:nvSpPr>
        <p:spPr>
          <a:xfrm>
            <a:off x="676655" y="6031950"/>
            <a:ext cx="9229345" cy="411186"/>
          </a:xfrm>
          <a:prstGeom prst="rect">
            <a:avLst/>
          </a:prstGeom>
        </p:spPr>
        <p:txBody>
          <a:bodyPr/>
          <a:lstStyle>
            <a:lvl1pPr marL="0" indent="0">
              <a:lnSpc>
                <a:spcPct val="90000"/>
              </a:lnSpc>
              <a:buSzTx/>
              <a:buFontTx/>
              <a:buNone/>
              <a:defRPr sz="1400"/>
            </a:lvl1pPr>
            <a:lvl2pPr marL="0" indent="457200">
              <a:lnSpc>
                <a:spcPct val="90000"/>
              </a:lnSpc>
              <a:buSzTx/>
              <a:buFontTx/>
              <a:buNone/>
              <a:defRPr sz="1400"/>
            </a:lvl2pPr>
            <a:lvl3pPr marL="0" indent="914400">
              <a:lnSpc>
                <a:spcPct val="90000"/>
              </a:lnSpc>
              <a:buSzTx/>
              <a:buFontTx/>
              <a:buNone/>
              <a:defRPr sz="1400"/>
            </a:lvl3pPr>
            <a:lvl4pPr marL="0" indent="1371600">
              <a:lnSpc>
                <a:spcPct val="90000"/>
              </a:lnSpc>
              <a:buSzTx/>
              <a:buFontTx/>
              <a:buNone/>
              <a:defRPr sz="1400"/>
            </a:lvl4pPr>
            <a:lvl5pPr marL="0" indent="1828800">
              <a:lnSpc>
                <a:spcPct val="90000"/>
              </a:lnSpc>
              <a:buSzTx/>
              <a:buFontTx/>
              <a:buNone/>
              <a:defRPr sz="1400"/>
            </a:lvl5pPr>
          </a:lstStyle>
          <a:p>
            <a:endParaRPr dirty="0"/>
          </a:p>
        </p:txBody>
      </p:sp>
      <p:sp>
        <p:nvSpPr>
          <p:cNvPr id="87" name="Slide Number"/>
          <p:cNvSpPr txBox="1">
            <a:spLocks noGrp="1"/>
          </p:cNvSpPr>
          <p:nvPr>
            <p:ph type="sldNum" sz="quarter" idx="2"/>
          </p:nvPr>
        </p:nvSpPr>
        <p:spPr>
          <a:prstGeom prst="rect">
            <a:avLst/>
          </a:prstGeom>
        </p:spPr>
        <p:txBody>
          <a:bodyPr/>
          <a:lstStyle>
            <a:lvl1pPr>
              <a:defRPr>
                <a:solidFill>
                  <a:srgbClr val="FFFFFF">
                    <a:alpha val="25000"/>
                  </a:srgbClr>
                </a:solidFill>
              </a:defRPr>
            </a:lvl1pPr>
          </a:lstStyle>
          <a:p>
            <a:fld id="{86CB4B4D-7CA3-9044-876B-883B54F8677D}" type="slidenum">
              <a:rPr/>
              <a:pPr/>
              <a:t>‹#›</a:t>
            </a:fld>
            <a:endParaRPr dirty="0"/>
          </a:p>
        </p:txBody>
      </p:sp>
    </p:spTree>
    <p:extLst>
      <p:ext uri="{BB962C8B-B14F-4D97-AF65-F5344CB8AC3E}">
        <p14:creationId xmlns:p14="http://schemas.microsoft.com/office/powerpoint/2010/main" val="3283760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xfrm>
            <a:off x="657223" y="499533"/>
            <a:ext cx="10772776" cy="781251"/>
          </a:xfrm>
          <a:prstGeom prst="rect">
            <a:avLst/>
          </a:prstGeom>
        </p:spPr>
        <p:txBody>
          <a:bodyPr>
            <a:normAutofit/>
          </a:bodyPr>
          <a:lstStyle>
            <a:lvl1pPr>
              <a:defRPr sz="3800" b="0" i="0" baseline="0">
                <a:latin typeface="Calibri Light" charset="0"/>
                <a:ea typeface="Calibri Light" charset="0"/>
                <a:cs typeface="Calibri Light" charset="0"/>
              </a:defRPr>
            </a:lvl1pPr>
          </a:lstStyle>
          <a:p>
            <a:r>
              <a:rPr dirty="0"/>
              <a:t>Title Text</a:t>
            </a:r>
          </a:p>
        </p:txBody>
      </p:sp>
      <p:sp>
        <p:nvSpPr>
          <p:cNvPr id="22" name="Body Level One…"/>
          <p:cNvSpPr txBox="1">
            <a:spLocks noGrp="1"/>
          </p:cNvSpPr>
          <p:nvPr>
            <p:ph type="body" idx="1"/>
          </p:nvPr>
        </p:nvSpPr>
        <p:spPr>
          <a:xfrm>
            <a:off x="676655" y="2371901"/>
            <a:ext cx="10753726" cy="3766186"/>
          </a:xfrm>
          <a:prstGeom prst="rect">
            <a:avLst/>
          </a:prstGeom>
        </p:spPr>
        <p:txBody>
          <a:bodyPr/>
          <a:lstStyle>
            <a:lvl1pPr marL="0" indent="0">
              <a:buFontTx/>
              <a:buNone/>
              <a:defRPr/>
            </a:lvl1pPr>
            <a:lvl2pPr marL="347472" indent="-342900">
              <a:buFont typeface="Arial" charset="0"/>
              <a:buChar char="•"/>
              <a:defRPr sz="2400"/>
            </a:lvl2pPr>
            <a:lvl3pPr>
              <a:defRPr sz="1800"/>
            </a:lvl3pPr>
            <a:lvl4pPr marL="669925" indent="-342900">
              <a:buSzPct val="75000"/>
              <a:buFont typeface="Wingdings" charset="2"/>
              <a:buChar char="v"/>
              <a:defRPr sz="2000"/>
            </a:lvl4pPr>
            <a:lvl5pPr marL="1065213" indent="-342900">
              <a:buFont typeface="Arial" charset="0"/>
              <a:buChar char="•"/>
              <a:defRPr sz="1800"/>
            </a:lvl5pPr>
            <a:lvl6pPr marL="1377950" indent="-300038">
              <a:buFont typeface="Courier New" charset="0"/>
              <a:buChar char="o"/>
              <a:defRPr sz="1600"/>
            </a:lvl6pPr>
          </a:lstStyle>
          <a:p>
            <a:r>
              <a:rPr dirty="0"/>
              <a:t>Body Level One</a:t>
            </a:r>
          </a:p>
          <a:p>
            <a:pPr lvl="1"/>
            <a:r>
              <a:rPr dirty="0"/>
              <a:t>Body Level Two</a:t>
            </a:r>
          </a:p>
          <a:p>
            <a:pPr lvl="3"/>
            <a:r>
              <a:rPr dirty="0"/>
              <a:t>Body Level Three</a:t>
            </a:r>
          </a:p>
          <a:p>
            <a:pPr lvl="4"/>
            <a:r>
              <a:rPr dirty="0"/>
              <a:t>Body Level Four</a:t>
            </a:r>
          </a:p>
          <a:p>
            <a:pPr lvl="5"/>
            <a:r>
              <a:rPr dirty="0"/>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
        <p:nvSpPr>
          <p:cNvPr id="5" name="Content Placeholder 2"/>
          <p:cNvSpPr txBox="1"/>
          <p:nvPr userDrawn="1"/>
        </p:nvSpPr>
        <p:spPr>
          <a:xfrm>
            <a:off x="657223" y="1365681"/>
            <a:ext cx="10487826" cy="506071"/>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p>
            <a:pPr hangingPunct="0">
              <a:lnSpc>
                <a:spcPct val="110000"/>
              </a:lnSpc>
              <a:spcBef>
                <a:spcPts val="2400"/>
              </a:spcBef>
              <a:buSzPct val="100000"/>
              <a:defRPr sz="2200">
                <a:solidFill>
                  <a:srgbClr val="262626"/>
                </a:solidFill>
              </a:defRPr>
            </a:pPr>
            <a:endParaRPr lang="en-US" sz="2400" i="1" kern="0" dirty="0">
              <a:solidFill>
                <a:srgbClr val="263D56"/>
              </a:solidFill>
              <a:sym typeface="Calibri Light"/>
            </a:endParaRPr>
          </a:p>
        </p:txBody>
      </p:sp>
      <p:cxnSp>
        <p:nvCxnSpPr>
          <p:cNvPr id="3" name="Straight Connector 2"/>
          <p:cNvCxnSpPr/>
          <p:nvPr userDrawn="1"/>
        </p:nvCxnSpPr>
        <p:spPr>
          <a:xfrm>
            <a:off x="676655" y="1223685"/>
            <a:ext cx="10753344" cy="0"/>
          </a:xfrm>
          <a:prstGeom prst="line">
            <a:avLst/>
          </a:prstGeom>
          <a:noFill/>
          <a:ln w="25400" cap="flat">
            <a:solidFill>
              <a:srgbClr val="263D56"/>
            </a:solidFill>
            <a:prstDash val="solid"/>
            <a:round/>
          </a:ln>
          <a:effectLst/>
          <a:sp3d/>
        </p:spPr>
        <p:style>
          <a:lnRef idx="0">
            <a:scrgbClr r="0" g="0" b="0"/>
          </a:lnRef>
          <a:fillRef idx="0">
            <a:scrgbClr r="0" g="0" b="0"/>
          </a:fillRef>
          <a:effectRef idx="0">
            <a:scrgbClr r="0" g="0" b="0"/>
          </a:effectRef>
          <a:fontRef idx="none"/>
        </p:style>
      </p:cxnSp>
      <p:pic>
        <p:nvPicPr>
          <p:cNvPr id="7" name="Picture 6" descr="Picture 4"/>
          <p:cNvPicPr>
            <a:picLocks noChangeAspect="1"/>
          </p:cNvPicPr>
          <p:nvPr userDrawn="1"/>
        </p:nvPicPr>
        <p:blipFill>
          <a:blip r:embed="rId2" cstate="print"/>
          <a:stretch>
            <a:fillRect/>
          </a:stretch>
        </p:blipFill>
        <p:spPr>
          <a:xfrm>
            <a:off x="11396947" y="0"/>
            <a:ext cx="795053" cy="1115568"/>
          </a:xfrm>
          <a:prstGeom prst="rect">
            <a:avLst/>
          </a:prstGeom>
          <a:ln w="12700">
            <a:miter lim="400000"/>
          </a:ln>
        </p:spPr>
      </p:pic>
    </p:spTree>
    <p:extLst>
      <p:ext uri="{BB962C8B-B14F-4D97-AF65-F5344CB8AC3E}">
        <p14:creationId xmlns:p14="http://schemas.microsoft.com/office/powerpoint/2010/main" val="1417727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73" name="Rectangle 1"/>
          <p:cNvSpPr/>
          <p:nvPr/>
        </p:nvSpPr>
        <p:spPr>
          <a:xfrm>
            <a:off x="7620000" y="0"/>
            <a:ext cx="4572000" cy="6858000"/>
          </a:xfrm>
          <a:prstGeom prst="rect">
            <a:avLst/>
          </a:prstGeom>
          <a:solidFill>
            <a:srgbClr val="263D56"/>
          </a:solidFill>
          <a:ln w="12700">
            <a:miter lim="400000"/>
          </a:ln>
        </p:spPr>
        <p:txBody>
          <a:bodyPr lIns="45719" rIns="45719"/>
          <a:lstStyle/>
          <a:p>
            <a:endParaRPr/>
          </a:p>
        </p:txBody>
      </p:sp>
      <p:sp>
        <p:nvSpPr>
          <p:cNvPr id="74" name="Title Text"/>
          <p:cNvSpPr txBox="1">
            <a:spLocks noGrp="1"/>
          </p:cNvSpPr>
          <p:nvPr>
            <p:ph type="title"/>
          </p:nvPr>
        </p:nvSpPr>
        <p:spPr>
          <a:xfrm>
            <a:off x="8261404" y="542282"/>
            <a:ext cx="3383281" cy="1920240"/>
          </a:xfrm>
          <a:prstGeom prst="rect">
            <a:avLst/>
          </a:prstGeom>
        </p:spPr>
        <p:txBody>
          <a:bodyPr anchor="b"/>
          <a:lstStyle>
            <a:lvl1pPr>
              <a:defRPr sz="4000" b="0" i="0">
                <a:solidFill>
                  <a:srgbClr val="E6A141"/>
                </a:solidFill>
                <a:latin typeface="Calibri Light" charset="0"/>
                <a:ea typeface="Calibri Light" charset="0"/>
                <a:cs typeface="Calibri Light" charset="0"/>
              </a:defRPr>
            </a:lvl1pPr>
          </a:lstStyle>
          <a:p>
            <a:r>
              <a:rPr dirty="0"/>
              <a:t>Title Text</a:t>
            </a:r>
          </a:p>
        </p:txBody>
      </p:sp>
      <p:sp>
        <p:nvSpPr>
          <p:cNvPr id="76" name="Text Placeholder 3"/>
          <p:cNvSpPr>
            <a:spLocks noGrp="1"/>
          </p:cNvSpPr>
          <p:nvPr>
            <p:ph type="body" sz="quarter" idx="13"/>
          </p:nvPr>
        </p:nvSpPr>
        <p:spPr>
          <a:xfrm>
            <a:off x="8275981" y="2511812"/>
            <a:ext cx="3398521" cy="3126988"/>
          </a:xfrm>
          <a:prstGeom prst="rect">
            <a:avLst/>
          </a:prstGeom>
        </p:spPr>
        <p:txBody>
          <a:bodyPr/>
          <a:lstStyle/>
          <a:p>
            <a:pPr marL="0" indent="0">
              <a:lnSpc>
                <a:spcPct val="100000"/>
              </a:lnSpc>
              <a:spcBef>
                <a:spcPts val="1400"/>
              </a:spcBef>
              <a:buSzTx/>
              <a:buFontTx/>
              <a:buNone/>
              <a:defRPr sz="1800">
                <a:solidFill>
                  <a:srgbClr val="E6A141"/>
                </a:solidFill>
              </a:defRPr>
            </a:pPr>
            <a:endParaRPr/>
          </a:p>
        </p:txBody>
      </p:sp>
      <p:sp>
        <p:nvSpPr>
          <p:cNvPr id="77" name="Slide Number"/>
          <p:cNvSpPr txBox="1">
            <a:spLocks noGrp="1"/>
          </p:cNvSpPr>
          <p:nvPr>
            <p:ph type="sldNum" sz="quarter" idx="2"/>
          </p:nvPr>
        </p:nvSpPr>
        <p:spPr>
          <a:prstGeom prst="rect">
            <a:avLst/>
          </a:prstGeom>
        </p:spPr>
        <p:txBody>
          <a:bodyPr/>
          <a:lstStyle>
            <a:lvl1pPr>
              <a:defRPr>
                <a:solidFill>
                  <a:srgbClr val="FFFFFF">
                    <a:alpha val="20000"/>
                  </a:srgbClr>
                </a:solidFill>
              </a:defRPr>
            </a:lvl1pPr>
          </a:lstStyle>
          <a:p>
            <a:fld id="{86CB4B4D-7CA3-9044-876B-883B54F8677D}" type="slidenum">
              <a:rPr/>
              <a:pPr/>
              <a:t>‹#›</a:t>
            </a:fld>
            <a:endParaRPr/>
          </a:p>
        </p:txBody>
      </p:sp>
      <p:sp>
        <p:nvSpPr>
          <p:cNvPr id="7" name="Body Level One…"/>
          <p:cNvSpPr txBox="1">
            <a:spLocks noGrp="1"/>
          </p:cNvSpPr>
          <p:nvPr>
            <p:ph type="body" sz="half" idx="14" hasCustomPrompt="1"/>
          </p:nvPr>
        </p:nvSpPr>
        <p:spPr>
          <a:xfrm>
            <a:off x="546387" y="948220"/>
            <a:ext cx="6394740" cy="5036944"/>
          </a:xfrm>
          <a:prstGeom prst="rect">
            <a:avLst/>
          </a:prstGeom>
        </p:spPr>
        <p:txBody>
          <a:bodyPr/>
          <a:lstStyle>
            <a:lvl1pPr marL="0" indent="0">
              <a:buFont typeface="Wingdings" charset="2"/>
              <a:buNone/>
              <a:defRPr sz="2800"/>
            </a:lvl1pPr>
            <a:lvl2pPr marL="347472" indent="-342900">
              <a:buFont typeface="Arial" charset="0"/>
              <a:buChar char="•"/>
              <a:defRPr sz="2000"/>
            </a:lvl2pPr>
            <a:lvl3pPr marL="711200" indent="-342900">
              <a:buFont typeface="Arial" charset="0"/>
              <a:buChar char="•"/>
              <a:tabLst/>
              <a:defRPr sz="2400"/>
            </a:lvl3pPr>
            <a:lvl4pPr marL="1106488" indent="-342900">
              <a:buSzPct val="75000"/>
              <a:buFont typeface="Wingdings" charset="2"/>
              <a:buChar char="v"/>
              <a:tabLst/>
              <a:defRPr sz="2000"/>
            </a:lvl4pPr>
            <a:lvl5pPr marL="1363663" indent="-285750">
              <a:buFont typeface="Arial" charset="0"/>
              <a:buChar char="•"/>
              <a:tabLst/>
              <a:defRPr sz="1800"/>
            </a:lvl5pPr>
          </a:lstStyle>
          <a:p>
            <a:r>
              <a:rPr dirty="0"/>
              <a:t>Body Level One</a:t>
            </a:r>
            <a:endParaRPr lang="en-US" dirty="0"/>
          </a:p>
          <a:p>
            <a:pPr lvl="2"/>
            <a:r>
              <a:rPr lang="en-US" dirty="0"/>
              <a:t>Body Level Two</a:t>
            </a:r>
          </a:p>
          <a:p>
            <a:pPr lvl="3"/>
            <a:r>
              <a:rPr lang="en-US" dirty="0"/>
              <a:t>Body Level Three</a:t>
            </a:r>
          </a:p>
          <a:p>
            <a:pPr lvl="4"/>
            <a:r>
              <a:rPr lang="en-US" dirty="0"/>
              <a:t>Body Level Four</a:t>
            </a:r>
            <a:endParaRPr dirty="0"/>
          </a:p>
        </p:txBody>
      </p:sp>
    </p:spTree>
    <p:extLst>
      <p:ext uri="{BB962C8B-B14F-4D97-AF65-F5344CB8AC3E}">
        <p14:creationId xmlns:p14="http://schemas.microsoft.com/office/powerpoint/2010/main" val="277584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C7E5C9-4AE3-46BA-856E-B926351F49A0}" type="datetimeFigureOut">
              <a:rPr lang="en-KE" smtClean="0"/>
              <a:t>11/18/24</a:t>
            </a:fld>
            <a:endParaRPr lang="en-KE"/>
          </a:p>
        </p:txBody>
      </p:sp>
      <p:sp>
        <p:nvSpPr>
          <p:cNvPr id="6" name="Footer Placeholder 5"/>
          <p:cNvSpPr>
            <a:spLocks noGrp="1"/>
          </p:cNvSpPr>
          <p:nvPr>
            <p:ph type="ftr" sz="quarter" idx="11"/>
          </p:nvPr>
        </p:nvSpPr>
        <p:spPr/>
        <p:txBody>
          <a:bodyPr/>
          <a:lstStyle/>
          <a:p>
            <a:endParaRPr lang="en-KE"/>
          </a:p>
        </p:txBody>
      </p:sp>
      <p:sp>
        <p:nvSpPr>
          <p:cNvPr id="7" name="Slide Number Placeholder 6"/>
          <p:cNvSpPr>
            <a:spLocks noGrp="1"/>
          </p:cNvSpPr>
          <p:nvPr>
            <p:ph type="sldNum" sz="quarter" idx="12"/>
          </p:nvPr>
        </p:nvSpPr>
        <p:spPr/>
        <p:txBody>
          <a:bodyPr/>
          <a:lstStyle/>
          <a:p>
            <a:fld id="{AA3E1505-8026-4243-97AA-D8A0EC385A53}" type="slidenum">
              <a:rPr lang="en-KE" smtClean="0"/>
              <a:t>‹#›</a:t>
            </a:fld>
            <a:endParaRPr lang="en-KE"/>
          </a:p>
        </p:txBody>
      </p:sp>
    </p:spTree>
    <p:extLst>
      <p:ext uri="{BB962C8B-B14F-4D97-AF65-F5344CB8AC3E}">
        <p14:creationId xmlns:p14="http://schemas.microsoft.com/office/powerpoint/2010/main" val="146754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04A35-3458-7B47-E132-ED2CF08549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027558-A517-312D-200F-FEFA786958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FDEDAF-1245-1AC3-C908-B9166229560E}"/>
              </a:ext>
            </a:extLst>
          </p:cNvPr>
          <p:cNvSpPr>
            <a:spLocks noGrp="1"/>
          </p:cNvSpPr>
          <p:nvPr>
            <p:ph type="dt" sz="half" idx="10"/>
          </p:nvPr>
        </p:nvSpPr>
        <p:spPr/>
        <p:txBody>
          <a:bodyPr/>
          <a:lstStyle/>
          <a:p>
            <a:fld id="{F32ABCF1-950F-4BC9-AC12-1C83F0963F5E}" type="datetimeFigureOut">
              <a:rPr lang="en-US" smtClean="0"/>
              <a:t>11/18/24</a:t>
            </a:fld>
            <a:endParaRPr lang="en-US"/>
          </a:p>
        </p:txBody>
      </p:sp>
      <p:sp>
        <p:nvSpPr>
          <p:cNvPr id="5" name="Footer Placeholder 4">
            <a:extLst>
              <a:ext uri="{FF2B5EF4-FFF2-40B4-BE49-F238E27FC236}">
                <a16:creationId xmlns:a16="http://schemas.microsoft.com/office/drawing/2014/main" id="{656DDD19-00D0-22B8-7113-3715C2548E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46CC3A-C8EE-B578-6E98-286804CF24B4}"/>
              </a:ext>
            </a:extLst>
          </p:cNvPr>
          <p:cNvSpPr>
            <a:spLocks noGrp="1"/>
          </p:cNvSpPr>
          <p:nvPr>
            <p:ph type="sldNum" sz="quarter" idx="12"/>
          </p:nvPr>
        </p:nvSpPr>
        <p:spPr/>
        <p:txBody>
          <a:bodyPr/>
          <a:lstStyle/>
          <a:p>
            <a:fld id="{86CB4B4D-7CA3-9044-876B-883B54F8677D}" type="slidenum">
              <a:rPr lang="en-US" smtClean="0"/>
              <a:pPr/>
              <a:t>‹#›</a:t>
            </a:fld>
            <a:endParaRPr lang="en-US" dirty="0"/>
          </a:p>
        </p:txBody>
      </p:sp>
      <p:sp>
        <p:nvSpPr>
          <p:cNvPr id="7" name="Content Placeholder 2">
            <a:extLst>
              <a:ext uri="{FF2B5EF4-FFF2-40B4-BE49-F238E27FC236}">
                <a16:creationId xmlns:a16="http://schemas.microsoft.com/office/drawing/2014/main" id="{8415C5B2-C86B-C98D-60CB-AFB4906ACBC1}"/>
              </a:ext>
            </a:extLst>
          </p:cNvPr>
          <p:cNvSpPr txBox="1"/>
          <p:nvPr userDrawn="1"/>
        </p:nvSpPr>
        <p:spPr>
          <a:xfrm>
            <a:off x="657223" y="1365681"/>
            <a:ext cx="10487826" cy="506071"/>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p>
            <a:pPr hangingPunct="0">
              <a:lnSpc>
                <a:spcPct val="110000"/>
              </a:lnSpc>
              <a:spcBef>
                <a:spcPts val="2400"/>
              </a:spcBef>
              <a:buSzPct val="100000"/>
              <a:defRPr sz="2200">
                <a:solidFill>
                  <a:srgbClr val="262626"/>
                </a:solidFill>
              </a:defRPr>
            </a:pPr>
            <a:endParaRPr lang="en-US" sz="2400" i="1" kern="0" dirty="0">
              <a:solidFill>
                <a:srgbClr val="263D56"/>
              </a:solidFill>
              <a:sym typeface="Calibri Light"/>
            </a:endParaRPr>
          </a:p>
        </p:txBody>
      </p:sp>
      <p:cxnSp>
        <p:nvCxnSpPr>
          <p:cNvPr id="8" name="Straight Connector 7">
            <a:extLst>
              <a:ext uri="{FF2B5EF4-FFF2-40B4-BE49-F238E27FC236}">
                <a16:creationId xmlns:a16="http://schemas.microsoft.com/office/drawing/2014/main" id="{6520DA72-81CE-CD17-1753-D36DAE495152}"/>
              </a:ext>
            </a:extLst>
          </p:cNvPr>
          <p:cNvCxnSpPr/>
          <p:nvPr userDrawn="1"/>
        </p:nvCxnSpPr>
        <p:spPr>
          <a:xfrm>
            <a:off x="676655" y="1223685"/>
            <a:ext cx="10753344" cy="0"/>
          </a:xfrm>
          <a:prstGeom prst="line">
            <a:avLst/>
          </a:prstGeom>
          <a:noFill/>
          <a:ln w="25400" cap="flat">
            <a:solidFill>
              <a:srgbClr val="263D56"/>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864904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CC9D4-1D08-0A03-C971-A6C91CB39F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31F06F-B193-062C-95BA-F12C2B181CC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24733E-5768-5E0D-41EE-49D106418274}"/>
              </a:ext>
            </a:extLst>
          </p:cNvPr>
          <p:cNvSpPr>
            <a:spLocks noGrp="1"/>
          </p:cNvSpPr>
          <p:nvPr>
            <p:ph type="dt" sz="half" idx="10"/>
          </p:nvPr>
        </p:nvSpPr>
        <p:spPr/>
        <p:txBody>
          <a:bodyPr/>
          <a:lstStyle/>
          <a:p>
            <a:fld id="{F32ABCF1-950F-4BC9-AC12-1C83F0963F5E}" type="datetimeFigureOut">
              <a:rPr lang="en-US" smtClean="0"/>
              <a:t>11/18/24</a:t>
            </a:fld>
            <a:endParaRPr lang="en-US"/>
          </a:p>
        </p:txBody>
      </p:sp>
      <p:sp>
        <p:nvSpPr>
          <p:cNvPr id="5" name="Footer Placeholder 4">
            <a:extLst>
              <a:ext uri="{FF2B5EF4-FFF2-40B4-BE49-F238E27FC236}">
                <a16:creationId xmlns:a16="http://schemas.microsoft.com/office/drawing/2014/main" id="{5B28D8B5-2C9C-DFB3-C8EE-8F3E0B0E4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69D5F-76DE-CC49-16EC-A0E6BFC46C92}"/>
              </a:ext>
            </a:extLst>
          </p:cNvPr>
          <p:cNvSpPr>
            <a:spLocks noGrp="1"/>
          </p:cNvSpPr>
          <p:nvPr>
            <p:ph type="sldNum" sz="quarter" idx="12"/>
          </p:nvPr>
        </p:nvSpPr>
        <p:spPr/>
        <p:txBody>
          <a:bodyPr/>
          <a:lstStyle/>
          <a:p>
            <a:pPr defTabSz="457200" hangingPunct="0"/>
            <a:fld id="{86CB4B4D-7CA3-9044-876B-883B54F8677D}" type="slidenum">
              <a:rPr lang="en-US" kern="0" smtClean="0">
                <a:sym typeface="Calibri Light"/>
              </a:rPr>
              <a:pPr defTabSz="457200" hangingPunct="0"/>
              <a:t>‹#›</a:t>
            </a:fld>
            <a:endParaRPr lang="en-US" kern="0" dirty="0">
              <a:sym typeface="Calibri Light"/>
            </a:endParaRPr>
          </a:p>
        </p:txBody>
      </p:sp>
    </p:spTree>
    <p:extLst>
      <p:ext uri="{BB962C8B-B14F-4D97-AF65-F5344CB8AC3E}">
        <p14:creationId xmlns:p14="http://schemas.microsoft.com/office/powerpoint/2010/main" val="12268810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5F21F-C8EE-359D-1249-E60DC7AD60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42BB8-0490-5BB2-BF45-7301F194EE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9459FB-2B5A-CD67-7A97-DD941B9850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B1FE20-CAF4-2CB6-7AC3-010FE99A8DEE}"/>
              </a:ext>
            </a:extLst>
          </p:cNvPr>
          <p:cNvSpPr>
            <a:spLocks noGrp="1"/>
          </p:cNvSpPr>
          <p:nvPr>
            <p:ph type="dt" sz="half" idx="10"/>
          </p:nvPr>
        </p:nvSpPr>
        <p:spPr/>
        <p:txBody>
          <a:bodyPr/>
          <a:lstStyle/>
          <a:p>
            <a:fld id="{D7C7E5C9-4AE3-46BA-856E-B926351F49A0}" type="datetimeFigureOut">
              <a:rPr lang="en-KE" smtClean="0"/>
              <a:t>11/18/24</a:t>
            </a:fld>
            <a:endParaRPr lang="en-KE"/>
          </a:p>
        </p:txBody>
      </p:sp>
      <p:sp>
        <p:nvSpPr>
          <p:cNvPr id="6" name="Footer Placeholder 5">
            <a:extLst>
              <a:ext uri="{FF2B5EF4-FFF2-40B4-BE49-F238E27FC236}">
                <a16:creationId xmlns:a16="http://schemas.microsoft.com/office/drawing/2014/main" id="{2848F9ED-B395-AE23-5380-3A19593E01A4}"/>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6D6EE9F3-7CC4-B144-FDE6-C066E93D69CE}"/>
              </a:ext>
            </a:extLst>
          </p:cNvPr>
          <p:cNvSpPr>
            <a:spLocks noGrp="1"/>
          </p:cNvSpPr>
          <p:nvPr>
            <p:ph type="sldNum" sz="quarter" idx="12"/>
          </p:nvPr>
        </p:nvSpPr>
        <p:spPr/>
        <p:txBody>
          <a:bodyPr/>
          <a:lstStyle/>
          <a:p>
            <a:fld id="{AA3E1505-8026-4243-97AA-D8A0EC385A53}" type="slidenum">
              <a:rPr lang="en-KE" smtClean="0"/>
              <a:t>‹#›</a:t>
            </a:fld>
            <a:endParaRPr lang="en-KE"/>
          </a:p>
        </p:txBody>
      </p:sp>
    </p:spTree>
    <p:extLst>
      <p:ext uri="{BB962C8B-B14F-4D97-AF65-F5344CB8AC3E}">
        <p14:creationId xmlns:p14="http://schemas.microsoft.com/office/powerpoint/2010/main" val="4074988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918A8-C3F2-E0FA-8952-2489723156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1B3A5E-6111-1EFF-262A-09F9C7D6DE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8351F6-911E-0687-A5BC-BC1FA9C607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5A0330-9C85-13A7-024D-17C939C1DE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9EDD3A-5229-C8E8-3F91-8D227D8D83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A54897-7D17-057D-D507-9CD806E5CCDE}"/>
              </a:ext>
            </a:extLst>
          </p:cNvPr>
          <p:cNvSpPr>
            <a:spLocks noGrp="1"/>
          </p:cNvSpPr>
          <p:nvPr>
            <p:ph type="dt" sz="half" idx="10"/>
          </p:nvPr>
        </p:nvSpPr>
        <p:spPr/>
        <p:txBody>
          <a:bodyPr/>
          <a:lstStyle/>
          <a:p>
            <a:fld id="{F32ABCF1-950F-4BC9-AC12-1C83F0963F5E}" type="datetimeFigureOut">
              <a:rPr lang="en-US" smtClean="0"/>
              <a:t>11/18/24</a:t>
            </a:fld>
            <a:endParaRPr lang="en-US"/>
          </a:p>
        </p:txBody>
      </p:sp>
      <p:sp>
        <p:nvSpPr>
          <p:cNvPr id="8" name="Footer Placeholder 7">
            <a:extLst>
              <a:ext uri="{FF2B5EF4-FFF2-40B4-BE49-F238E27FC236}">
                <a16:creationId xmlns:a16="http://schemas.microsoft.com/office/drawing/2014/main" id="{7506A013-763F-1648-6D50-85A9ED1912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F0EEB1-CD2C-6453-6CCB-CF4EFA73AD82}"/>
              </a:ext>
            </a:extLst>
          </p:cNvPr>
          <p:cNvSpPr>
            <a:spLocks noGrp="1"/>
          </p:cNvSpPr>
          <p:nvPr>
            <p:ph type="sldNum" sz="quarter" idx="12"/>
          </p:nvPr>
        </p:nvSpPr>
        <p:spPr/>
        <p:txBody>
          <a:bodyPr/>
          <a:lstStyle/>
          <a:p>
            <a:pPr defTabSz="457200" hangingPunct="0"/>
            <a:fld id="{86CB4B4D-7CA3-9044-876B-883B54F8677D}" type="slidenum">
              <a:rPr lang="en-US" kern="0" smtClean="0">
                <a:sym typeface="Calibri Light"/>
              </a:rPr>
              <a:pPr defTabSz="457200" hangingPunct="0"/>
              <a:t>‹#›</a:t>
            </a:fld>
            <a:endParaRPr lang="en-US" kern="0" dirty="0">
              <a:sym typeface="Calibri Light"/>
            </a:endParaRPr>
          </a:p>
        </p:txBody>
      </p:sp>
    </p:spTree>
    <p:extLst>
      <p:ext uri="{BB962C8B-B14F-4D97-AF65-F5344CB8AC3E}">
        <p14:creationId xmlns:p14="http://schemas.microsoft.com/office/powerpoint/2010/main" val="173818830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B9D38-7750-E7A0-5B3E-46296A4029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7EFE77-009A-AED5-4E6F-F2801EA72523}"/>
              </a:ext>
            </a:extLst>
          </p:cNvPr>
          <p:cNvSpPr>
            <a:spLocks noGrp="1"/>
          </p:cNvSpPr>
          <p:nvPr>
            <p:ph type="dt" sz="half" idx="10"/>
          </p:nvPr>
        </p:nvSpPr>
        <p:spPr/>
        <p:txBody>
          <a:bodyPr/>
          <a:lstStyle/>
          <a:p>
            <a:fld id="{F32ABCF1-950F-4BC9-AC12-1C83F0963F5E}" type="datetimeFigureOut">
              <a:rPr lang="en-US" smtClean="0"/>
              <a:t>11/18/24</a:t>
            </a:fld>
            <a:endParaRPr lang="en-US"/>
          </a:p>
        </p:txBody>
      </p:sp>
      <p:sp>
        <p:nvSpPr>
          <p:cNvPr id="4" name="Footer Placeholder 3">
            <a:extLst>
              <a:ext uri="{FF2B5EF4-FFF2-40B4-BE49-F238E27FC236}">
                <a16:creationId xmlns:a16="http://schemas.microsoft.com/office/drawing/2014/main" id="{3446750D-6A23-A2AA-EA35-DEB55D258B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C501C3-B4B1-D7D0-BE67-1A1A59FBFC40}"/>
              </a:ext>
            </a:extLst>
          </p:cNvPr>
          <p:cNvSpPr>
            <a:spLocks noGrp="1"/>
          </p:cNvSpPr>
          <p:nvPr>
            <p:ph type="sldNum" sz="quarter" idx="12"/>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78506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3370D5-F68C-C611-948E-314E67F281F6}"/>
              </a:ext>
            </a:extLst>
          </p:cNvPr>
          <p:cNvSpPr>
            <a:spLocks noGrp="1"/>
          </p:cNvSpPr>
          <p:nvPr>
            <p:ph type="dt" sz="half" idx="10"/>
          </p:nvPr>
        </p:nvSpPr>
        <p:spPr/>
        <p:txBody>
          <a:bodyPr/>
          <a:lstStyle/>
          <a:p>
            <a:fld id="{F32ABCF1-950F-4BC9-AC12-1C83F0963F5E}" type="datetimeFigureOut">
              <a:rPr lang="en-US" smtClean="0"/>
              <a:t>11/18/24</a:t>
            </a:fld>
            <a:endParaRPr lang="en-US"/>
          </a:p>
        </p:txBody>
      </p:sp>
      <p:sp>
        <p:nvSpPr>
          <p:cNvPr id="3" name="Footer Placeholder 2">
            <a:extLst>
              <a:ext uri="{FF2B5EF4-FFF2-40B4-BE49-F238E27FC236}">
                <a16:creationId xmlns:a16="http://schemas.microsoft.com/office/drawing/2014/main" id="{00A636A0-DB5A-E15F-255D-B03ED04292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9CE0D9-932A-0BB6-8A46-BE0BAD242D18}"/>
              </a:ext>
            </a:extLst>
          </p:cNvPr>
          <p:cNvSpPr>
            <a:spLocks noGrp="1"/>
          </p:cNvSpPr>
          <p:nvPr>
            <p:ph type="sldNum" sz="quarter" idx="12"/>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687384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9CD92-0C8B-1880-473C-E86B41A000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62A3B5-1A03-E9F9-1D6E-69FF378087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44BAE8-310F-317D-70AA-F30FECAE51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898C4-173D-423A-A08D-F1D43BB1D2BC}"/>
              </a:ext>
            </a:extLst>
          </p:cNvPr>
          <p:cNvSpPr>
            <a:spLocks noGrp="1"/>
          </p:cNvSpPr>
          <p:nvPr>
            <p:ph type="dt" sz="half" idx="10"/>
          </p:nvPr>
        </p:nvSpPr>
        <p:spPr/>
        <p:txBody>
          <a:bodyPr/>
          <a:lstStyle/>
          <a:p>
            <a:fld id="{F32ABCF1-950F-4BC9-AC12-1C83F0963F5E}" type="datetimeFigureOut">
              <a:rPr lang="en-US" smtClean="0"/>
              <a:t>11/18/24</a:t>
            </a:fld>
            <a:endParaRPr lang="en-US"/>
          </a:p>
        </p:txBody>
      </p:sp>
      <p:sp>
        <p:nvSpPr>
          <p:cNvPr id="6" name="Footer Placeholder 5">
            <a:extLst>
              <a:ext uri="{FF2B5EF4-FFF2-40B4-BE49-F238E27FC236}">
                <a16:creationId xmlns:a16="http://schemas.microsoft.com/office/drawing/2014/main" id="{2EEDE83B-7551-957D-B6F4-A8A295D2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562E74-761A-FF1E-1F31-DD58AF52C403}"/>
              </a:ext>
            </a:extLst>
          </p:cNvPr>
          <p:cNvSpPr>
            <a:spLocks noGrp="1"/>
          </p:cNvSpPr>
          <p:nvPr>
            <p:ph type="sldNum" sz="quarter" idx="12"/>
          </p:nvPr>
        </p:nvSpPr>
        <p:spPr/>
        <p:txBody>
          <a:bodyPr/>
          <a:lstStyle/>
          <a:p>
            <a:pPr defTabSz="457200" hangingPunct="0"/>
            <a:fld id="{86CB4B4D-7CA3-9044-876B-883B54F8677D}" type="slidenum">
              <a:rPr lang="en-US" kern="0" smtClean="0">
                <a:sym typeface="Calibri Light"/>
              </a:rPr>
              <a:pPr defTabSz="457200" hangingPunct="0"/>
              <a:t>‹#›</a:t>
            </a:fld>
            <a:endParaRPr lang="en-US" kern="0" dirty="0">
              <a:sym typeface="Calibri Light"/>
            </a:endParaRPr>
          </a:p>
        </p:txBody>
      </p:sp>
    </p:spTree>
    <p:extLst>
      <p:ext uri="{BB962C8B-B14F-4D97-AF65-F5344CB8AC3E}">
        <p14:creationId xmlns:p14="http://schemas.microsoft.com/office/powerpoint/2010/main" val="94521149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760BD-D34C-8D1C-23A5-E0215FB57C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D662A7-CB80-4D67-5239-358A29F959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17432A-05A9-B0AC-886E-5A862AFBE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996F46-0360-DD70-AE80-7CF6A353C70A}"/>
              </a:ext>
            </a:extLst>
          </p:cNvPr>
          <p:cNvSpPr>
            <a:spLocks noGrp="1"/>
          </p:cNvSpPr>
          <p:nvPr>
            <p:ph type="dt" sz="half" idx="10"/>
          </p:nvPr>
        </p:nvSpPr>
        <p:spPr/>
        <p:txBody>
          <a:bodyPr/>
          <a:lstStyle/>
          <a:p>
            <a:fld id="{F32ABCF1-950F-4BC9-AC12-1C83F0963F5E}" type="datetimeFigureOut">
              <a:rPr lang="en-US" smtClean="0"/>
              <a:t>11/18/24</a:t>
            </a:fld>
            <a:endParaRPr lang="en-US"/>
          </a:p>
        </p:txBody>
      </p:sp>
      <p:sp>
        <p:nvSpPr>
          <p:cNvPr id="6" name="Footer Placeholder 5">
            <a:extLst>
              <a:ext uri="{FF2B5EF4-FFF2-40B4-BE49-F238E27FC236}">
                <a16:creationId xmlns:a16="http://schemas.microsoft.com/office/drawing/2014/main" id="{20A011E9-AFA3-C0EA-3FC6-D71B949173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4AE82F-B3A9-AB3E-5020-2DEE571B9DF6}"/>
              </a:ext>
            </a:extLst>
          </p:cNvPr>
          <p:cNvSpPr>
            <a:spLocks noGrp="1"/>
          </p:cNvSpPr>
          <p:nvPr>
            <p:ph type="sldNum" sz="quarter" idx="12"/>
          </p:nvPr>
        </p:nvSpPr>
        <p:spPr/>
        <p:txBody>
          <a:bodyPr/>
          <a:lstStyle/>
          <a:p>
            <a:pPr defTabSz="457200" hangingPunct="0"/>
            <a:fld id="{86CB4B4D-7CA3-9044-876B-883B54F8677D}" type="slidenum">
              <a:rPr lang="en-US" kern="0" smtClean="0">
                <a:sym typeface="Calibri Light"/>
              </a:rPr>
              <a:pPr defTabSz="457200" hangingPunct="0"/>
              <a:t>‹#›</a:t>
            </a:fld>
            <a:endParaRPr lang="en-US" kern="0" dirty="0">
              <a:sym typeface="Calibri Light"/>
            </a:endParaRPr>
          </a:p>
        </p:txBody>
      </p:sp>
    </p:spTree>
    <p:extLst>
      <p:ext uri="{BB962C8B-B14F-4D97-AF65-F5344CB8AC3E}">
        <p14:creationId xmlns:p14="http://schemas.microsoft.com/office/powerpoint/2010/main" val="4105547888"/>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1D71FE-6609-D54A-A846-9B01EFA6EEB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844F107-2406-A2CE-9560-7A151E9AEE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5F2E90-AB5A-7888-B279-6278FEDABF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E4C0F-2B7D-84E3-F936-41F39E5EBA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2ABCF1-950F-4BC9-AC12-1C83F0963F5E}" type="datetimeFigureOut">
              <a:rPr lang="en-US" smtClean="0"/>
              <a:t>11/18/24</a:t>
            </a:fld>
            <a:endParaRPr lang="en-US"/>
          </a:p>
        </p:txBody>
      </p:sp>
      <p:sp>
        <p:nvSpPr>
          <p:cNvPr id="5" name="Footer Placeholder 4">
            <a:extLst>
              <a:ext uri="{FF2B5EF4-FFF2-40B4-BE49-F238E27FC236}">
                <a16:creationId xmlns:a16="http://schemas.microsoft.com/office/drawing/2014/main" id="{C7A1A15C-B97E-88E5-D7CA-E37AAE10A9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75706AD-47D5-4F01-B4DB-432DDEDA07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defTabSz="457200" hangingPunct="0"/>
            <a:fld id="{86CB4B4D-7CA3-9044-876B-883B54F8677D}" type="slidenum">
              <a:rPr lang="en-US" kern="0" smtClean="0">
                <a:sym typeface="Calibri Light"/>
              </a:rPr>
              <a:pPr defTabSz="457200" hangingPunct="0"/>
              <a:t>‹#›</a:t>
            </a:fld>
            <a:endParaRPr lang="en-US" kern="0" dirty="0">
              <a:sym typeface="Calibri Light"/>
            </a:endParaRPr>
          </a:p>
        </p:txBody>
      </p:sp>
    </p:spTree>
    <p:extLst>
      <p:ext uri="{BB962C8B-B14F-4D97-AF65-F5344CB8AC3E}">
        <p14:creationId xmlns:p14="http://schemas.microsoft.com/office/powerpoint/2010/main" val="37158626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57223" y="499532"/>
            <a:ext cx="10772776" cy="1658199"/>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rPr dirty="0"/>
              <a:t>Title Text</a:t>
            </a:r>
          </a:p>
        </p:txBody>
      </p:sp>
      <p:sp>
        <p:nvSpPr>
          <p:cNvPr id="3" name="Body Level One…"/>
          <p:cNvSpPr txBox="1">
            <a:spLocks noGrp="1"/>
          </p:cNvSpPr>
          <p:nvPr>
            <p:ph type="body" idx="1"/>
          </p:nvPr>
        </p:nvSpPr>
        <p:spPr>
          <a:xfrm>
            <a:off x="657223" y="2257334"/>
            <a:ext cx="10972800" cy="3907939"/>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rPr dirty="0"/>
              <a:t>Body Level One</a:t>
            </a:r>
            <a:endParaRPr lang="en-US" dirty="0"/>
          </a:p>
          <a:p>
            <a:pPr lvl="3"/>
            <a:r>
              <a:rPr dirty="0"/>
              <a:t>Body Level Two</a:t>
            </a:r>
          </a:p>
          <a:p>
            <a:pPr lvl="4"/>
            <a:r>
              <a:rPr dirty="0"/>
              <a:t>Body Level Three</a:t>
            </a:r>
          </a:p>
          <a:p>
            <a:pPr lvl="5"/>
            <a:r>
              <a:rPr dirty="0"/>
              <a:t>Body Level Four</a:t>
            </a:r>
          </a:p>
        </p:txBody>
      </p:sp>
      <p:sp>
        <p:nvSpPr>
          <p:cNvPr id="4" name="Slide Number"/>
          <p:cNvSpPr txBox="1">
            <a:spLocks noGrp="1"/>
          </p:cNvSpPr>
          <p:nvPr>
            <p:ph type="sldNum" sz="quarter" idx="2"/>
          </p:nvPr>
        </p:nvSpPr>
        <p:spPr>
          <a:xfrm>
            <a:off x="11444641" y="6539456"/>
            <a:ext cx="245365" cy="243841"/>
          </a:xfrm>
          <a:prstGeom prst="rect">
            <a:avLst/>
          </a:prstGeom>
          <a:ln w="12700">
            <a:miter lim="400000"/>
          </a:ln>
        </p:spPr>
        <p:txBody>
          <a:bodyPr wrap="none" lIns="45719" rIns="45719" anchor="b">
            <a:spAutoFit/>
          </a:bodyPr>
          <a:lstStyle>
            <a:lvl1pPr algn="r">
              <a:defRPr sz="1000">
                <a:solidFill>
                  <a:srgbClr val="263D56">
                    <a:alpha val="25000"/>
                  </a:srgbClr>
                </a:solidFill>
              </a:defRPr>
            </a:lvl1pPr>
          </a:lstStyle>
          <a:p>
            <a:pPr defTabSz="457200" hangingPunct="0"/>
            <a:fld id="{86CB4B4D-7CA3-9044-876B-883B54F8677D}" type="slidenum">
              <a:rPr kern="0">
                <a:sym typeface="Calibri Light"/>
              </a:rPr>
              <a:pPr defTabSz="457200" hangingPunct="0"/>
              <a:t>‹#›</a:t>
            </a:fld>
            <a:endParaRPr kern="0" dirty="0">
              <a:sym typeface="Calibri Light"/>
            </a:endParaRPr>
          </a:p>
        </p:txBody>
      </p:sp>
    </p:spTree>
    <p:extLst>
      <p:ext uri="{BB962C8B-B14F-4D97-AF65-F5344CB8AC3E}">
        <p14:creationId xmlns:p14="http://schemas.microsoft.com/office/powerpoint/2010/main" val="2494852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hf hdr="0" dt="0"/>
  <p:txStyles>
    <p:titleStyle>
      <a:lvl1pPr marL="0" marR="0" indent="0" algn="l" defTabSz="914400" rtl="0" latinLnBrk="0">
        <a:lnSpc>
          <a:spcPct val="85000"/>
        </a:lnSpc>
        <a:spcBef>
          <a:spcPts val="0"/>
        </a:spcBef>
        <a:spcAft>
          <a:spcPts val="0"/>
        </a:spcAft>
        <a:buClrTx/>
        <a:buSzTx/>
        <a:buFontTx/>
        <a:buNone/>
        <a:tabLst/>
        <a:defRPr sz="5400" b="0" i="0" u="none" strike="noStrike" cap="none" spc="-120" baseline="0">
          <a:ln>
            <a:noFill/>
          </a:ln>
          <a:solidFill>
            <a:srgbClr val="263D56"/>
          </a:solidFill>
          <a:uFillTx/>
          <a:latin typeface="Calibri Light" charset="0"/>
          <a:ea typeface="Calibri Light" charset="0"/>
          <a:cs typeface="Calibri Light" charset="0"/>
          <a:sym typeface="Calibri Light"/>
        </a:defRPr>
      </a:lvl1pPr>
      <a:lvl2pPr marL="0" marR="0" indent="0" algn="l" defTabSz="914400" rtl="0" latinLnBrk="0">
        <a:lnSpc>
          <a:spcPct val="85000"/>
        </a:lnSpc>
        <a:spcBef>
          <a:spcPts val="0"/>
        </a:spcBef>
        <a:spcAft>
          <a:spcPts val="0"/>
        </a:spcAft>
        <a:buClrTx/>
        <a:buSzTx/>
        <a:buFontTx/>
        <a:buNone/>
        <a:tabLst/>
        <a:defRPr sz="5400" b="0" i="0" u="none" strike="noStrike" cap="none" spc="-120" baseline="0">
          <a:ln>
            <a:noFill/>
          </a:ln>
          <a:solidFill>
            <a:srgbClr val="263D56"/>
          </a:solidFill>
          <a:uFillTx/>
          <a:latin typeface="+mn-lt"/>
          <a:ea typeface="+mn-ea"/>
          <a:cs typeface="+mn-cs"/>
          <a:sym typeface="Calibri Light"/>
        </a:defRPr>
      </a:lvl2pPr>
      <a:lvl3pPr marL="0" marR="0" indent="0" algn="l" defTabSz="914400" rtl="0" latinLnBrk="0">
        <a:lnSpc>
          <a:spcPct val="85000"/>
        </a:lnSpc>
        <a:spcBef>
          <a:spcPts val="0"/>
        </a:spcBef>
        <a:spcAft>
          <a:spcPts val="0"/>
        </a:spcAft>
        <a:buClrTx/>
        <a:buSzTx/>
        <a:buFontTx/>
        <a:buNone/>
        <a:tabLst/>
        <a:defRPr sz="5400" b="0" i="0" u="none" strike="noStrike" cap="none" spc="-120" baseline="0">
          <a:ln>
            <a:noFill/>
          </a:ln>
          <a:solidFill>
            <a:srgbClr val="263D56"/>
          </a:solidFill>
          <a:uFillTx/>
          <a:latin typeface="+mn-lt"/>
          <a:ea typeface="+mn-ea"/>
          <a:cs typeface="+mn-cs"/>
          <a:sym typeface="Calibri Light"/>
        </a:defRPr>
      </a:lvl3pPr>
      <a:lvl4pPr marL="0" marR="0" indent="0" algn="l" defTabSz="914400" rtl="0" latinLnBrk="0">
        <a:lnSpc>
          <a:spcPct val="85000"/>
        </a:lnSpc>
        <a:spcBef>
          <a:spcPts val="0"/>
        </a:spcBef>
        <a:spcAft>
          <a:spcPts val="0"/>
        </a:spcAft>
        <a:buClrTx/>
        <a:buSzTx/>
        <a:buFontTx/>
        <a:buNone/>
        <a:tabLst/>
        <a:defRPr sz="5400" b="0" i="0" u="none" strike="noStrike" cap="none" spc="-120" baseline="0">
          <a:ln>
            <a:noFill/>
          </a:ln>
          <a:solidFill>
            <a:srgbClr val="263D56"/>
          </a:solidFill>
          <a:uFillTx/>
          <a:latin typeface="+mn-lt"/>
          <a:ea typeface="+mn-ea"/>
          <a:cs typeface="+mn-cs"/>
          <a:sym typeface="Calibri Light"/>
        </a:defRPr>
      </a:lvl4pPr>
      <a:lvl5pPr marL="0" marR="0" indent="0" algn="l" defTabSz="914400" rtl="0" latinLnBrk="0">
        <a:lnSpc>
          <a:spcPct val="85000"/>
        </a:lnSpc>
        <a:spcBef>
          <a:spcPts val="0"/>
        </a:spcBef>
        <a:spcAft>
          <a:spcPts val="0"/>
        </a:spcAft>
        <a:buClrTx/>
        <a:buSzTx/>
        <a:buFontTx/>
        <a:buNone/>
        <a:tabLst/>
        <a:defRPr sz="5400" b="0" i="0" u="none" strike="noStrike" cap="none" spc="-120" baseline="0">
          <a:ln>
            <a:noFill/>
          </a:ln>
          <a:solidFill>
            <a:srgbClr val="263D56"/>
          </a:solidFill>
          <a:uFillTx/>
          <a:latin typeface="+mn-lt"/>
          <a:ea typeface="+mn-ea"/>
          <a:cs typeface="+mn-cs"/>
          <a:sym typeface="Calibri Light"/>
        </a:defRPr>
      </a:lvl5pPr>
      <a:lvl6pPr marL="0" marR="0" indent="0" algn="l" defTabSz="914400" rtl="0" latinLnBrk="0">
        <a:lnSpc>
          <a:spcPct val="85000"/>
        </a:lnSpc>
        <a:spcBef>
          <a:spcPts val="0"/>
        </a:spcBef>
        <a:spcAft>
          <a:spcPts val="0"/>
        </a:spcAft>
        <a:buClrTx/>
        <a:buSzTx/>
        <a:buFontTx/>
        <a:buNone/>
        <a:tabLst/>
        <a:defRPr sz="5400" b="0" i="0" u="none" strike="noStrike" cap="none" spc="-120" baseline="0">
          <a:ln>
            <a:noFill/>
          </a:ln>
          <a:solidFill>
            <a:srgbClr val="263D56"/>
          </a:solidFill>
          <a:uFillTx/>
          <a:latin typeface="+mn-lt"/>
          <a:ea typeface="+mn-ea"/>
          <a:cs typeface="+mn-cs"/>
          <a:sym typeface="Calibri Light"/>
        </a:defRPr>
      </a:lvl6pPr>
      <a:lvl7pPr marL="0" marR="0" indent="0" algn="l" defTabSz="914400" rtl="0" latinLnBrk="0">
        <a:lnSpc>
          <a:spcPct val="85000"/>
        </a:lnSpc>
        <a:spcBef>
          <a:spcPts val="0"/>
        </a:spcBef>
        <a:spcAft>
          <a:spcPts val="0"/>
        </a:spcAft>
        <a:buClrTx/>
        <a:buSzTx/>
        <a:buFontTx/>
        <a:buNone/>
        <a:tabLst/>
        <a:defRPr sz="5400" b="0" i="0" u="none" strike="noStrike" cap="none" spc="-120" baseline="0">
          <a:ln>
            <a:noFill/>
          </a:ln>
          <a:solidFill>
            <a:srgbClr val="263D56"/>
          </a:solidFill>
          <a:uFillTx/>
          <a:latin typeface="+mn-lt"/>
          <a:ea typeface="+mn-ea"/>
          <a:cs typeface="+mn-cs"/>
          <a:sym typeface="Calibri Light"/>
        </a:defRPr>
      </a:lvl7pPr>
      <a:lvl8pPr marL="0" marR="0" indent="0" algn="l" defTabSz="914400" rtl="0" latinLnBrk="0">
        <a:lnSpc>
          <a:spcPct val="85000"/>
        </a:lnSpc>
        <a:spcBef>
          <a:spcPts val="0"/>
        </a:spcBef>
        <a:spcAft>
          <a:spcPts val="0"/>
        </a:spcAft>
        <a:buClrTx/>
        <a:buSzTx/>
        <a:buFontTx/>
        <a:buNone/>
        <a:tabLst/>
        <a:defRPr sz="5400" b="0" i="0" u="none" strike="noStrike" cap="none" spc="-120" baseline="0">
          <a:ln>
            <a:noFill/>
          </a:ln>
          <a:solidFill>
            <a:srgbClr val="263D56"/>
          </a:solidFill>
          <a:uFillTx/>
          <a:latin typeface="+mn-lt"/>
          <a:ea typeface="+mn-ea"/>
          <a:cs typeface="+mn-cs"/>
          <a:sym typeface="Calibri Light"/>
        </a:defRPr>
      </a:lvl8pPr>
      <a:lvl9pPr marL="0" marR="0" indent="0" algn="l" defTabSz="914400" rtl="0" latinLnBrk="0">
        <a:lnSpc>
          <a:spcPct val="85000"/>
        </a:lnSpc>
        <a:spcBef>
          <a:spcPts val="0"/>
        </a:spcBef>
        <a:spcAft>
          <a:spcPts val="0"/>
        </a:spcAft>
        <a:buClrTx/>
        <a:buSzTx/>
        <a:buFontTx/>
        <a:buNone/>
        <a:tabLst/>
        <a:defRPr sz="5400" b="0" i="0" u="none" strike="noStrike" cap="none" spc="-120" baseline="0">
          <a:ln>
            <a:noFill/>
          </a:ln>
          <a:solidFill>
            <a:srgbClr val="263D56"/>
          </a:solidFill>
          <a:uFillTx/>
          <a:latin typeface="+mn-lt"/>
          <a:ea typeface="+mn-ea"/>
          <a:cs typeface="+mn-cs"/>
          <a:sym typeface="Calibri Light"/>
        </a:defRPr>
      </a:lvl9pPr>
    </p:titleStyle>
    <p:bodyStyle>
      <a:lvl1pPr marL="0" marR="0" indent="0" algn="l" defTabSz="914400" rtl="0" latinLnBrk="0">
        <a:lnSpc>
          <a:spcPct val="85000"/>
        </a:lnSpc>
        <a:spcBef>
          <a:spcPts val="1300"/>
        </a:spcBef>
        <a:spcAft>
          <a:spcPts val="0"/>
        </a:spcAft>
        <a:buClrTx/>
        <a:buSzPct val="100000"/>
        <a:buFont typeface="Wingdings" charset="2"/>
        <a:buNone/>
        <a:tabLst/>
        <a:defRPr sz="2800" b="0" i="0" u="none" strike="noStrike" cap="none" spc="0" baseline="0">
          <a:ln>
            <a:noFill/>
          </a:ln>
          <a:solidFill>
            <a:srgbClr val="262626"/>
          </a:solidFill>
          <a:uFillTx/>
          <a:latin typeface="+mn-lt"/>
          <a:ea typeface="+mn-ea"/>
          <a:cs typeface="+mn-cs"/>
          <a:sym typeface="Calibri Light"/>
        </a:defRPr>
      </a:lvl1pPr>
      <a:lvl2pPr marL="347472" marR="0" indent="-342900" algn="l" defTabSz="914400" rtl="0" latinLnBrk="0">
        <a:lnSpc>
          <a:spcPct val="85000"/>
        </a:lnSpc>
        <a:spcBef>
          <a:spcPts val="1300"/>
        </a:spcBef>
        <a:spcAft>
          <a:spcPts val="0"/>
        </a:spcAft>
        <a:buClrTx/>
        <a:buSzPct val="100000"/>
        <a:buFont typeface="Arial"/>
        <a:buChar char=" "/>
        <a:tabLst/>
        <a:defRPr sz="2400" b="0" i="0" u="none" strike="noStrike" cap="none" spc="0" baseline="0">
          <a:ln>
            <a:noFill/>
          </a:ln>
          <a:solidFill>
            <a:srgbClr val="262626"/>
          </a:solidFill>
          <a:uFillTx/>
          <a:latin typeface="+mn-lt"/>
          <a:ea typeface="+mn-ea"/>
          <a:cs typeface="+mn-cs"/>
          <a:sym typeface="Calibri Light"/>
        </a:defRPr>
      </a:lvl2pPr>
      <a:lvl3pPr marL="342900" marR="0" indent="-342900" algn="l" defTabSz="914400" rtl="0" latinLnBrk="0">
        <a:lnSpc>
          <a:spcPct val="85000"/>
        </a:lnSpc>
        <a:spcBef>
          <a:spcPts val="1300"/>
        </a:spcBef>
        <a:spcAft>
          <a:spcPts val="0"/>
        </a:spcAft>
        <a:buClrTx/>
        <a:buSzPct val="100000"/>
        <a:buFont typeface="Arial" charset="0"/>
        <a:buChar char="•"/>
        <a:tabLst/>
        <a:defRPr sz="2400" b="0" i="0" u="none" strike="noStrike" cap="none" spc="0" baseline="0">
          <a:ln>
            <a:noFill/>
          </a:ln>
          <a:solidFill>
            <a:srgbClr val="262626"/>
          </a:solidFill>
          <a:uFillTx/>
          <a:latin typeface="+mn-lt"/>
          <a:ea typeface="+mn-ea"/>
          <a:cs typeface="+mn-cs"/>
          <a:sym typeface="Calibri Light"/>
        </a:defRPr>
      </a:lvl3pPr>
      <a:lvl4pPr marL="669925" marR="0" indent="-342900" algn="l" defTabSz="914400" rtl="0" latinLnBrk="0">
        <a:lnSpc>
          <a:spcPct val="85000"/>
        </a:lnSpc>
        <a:spcBef>
          <a:spcPts val="1300"/>
        </a:spcBef>
        <a:spcAft>
          <a:spcPts val="0"/>
        </a:spcAft>
        <a:buClrTx/>
        <a:buSzPct val="100000"/>
        <a:buFont typeface="Arial" charset="0"/>
        <a:buChar char="•"/>
        <a:tabLst/>
        <a:defRPr sz="2400" b="0" i="0" u="none" strike="noStrike" cap="none" spc="0" baseline="0">
          <a:ln>
            <a:noFill/>
          </a:ln>
          <a:solidFill>
            <a:srgbClr val="262626"/>
          </a:solidFill>
          <a:uFillTx/>
          <a:latin typeface="+mn-lt"/>
          <a:ea typeface="+mn-ea"/>
          <a:cs typeface="+mn-cs"/>
          <a:sym typeface="Calibri Light"/>
        </a:defRPr>
      </a:lvl4pPr>
      <a:lvl5pPr marL="1065213" marR="0" indent="-342900" algn="l" defTabSz="914400" rtl="0" latinLnBrk="0">
        <a:lnSpc>
          <a:spcPct val="85000"/>
        </a:lnSpc>
        <a:spcBef>
          <a:spcPts val="1300"/>
        </a:spcBef>
        <a:spcAft>
          <a:spcPts val="0"/>
        </a:spcAft>
        <a:buClrTx/>
        <a:buSzPct val="75000"/>
        <a:buFont typeface="Wingdings" charset="2"/>
        <a:buChar char="v"/>
        <a:tabLst/>
        <a:defRPr sz="2000" b="0" i="0" u="none" strike="noStrike" cap="none" spc="0" baseline="0">
          <a:ln>
            <a:noFill/>
          </a:ln>
          <a:solidFill>
            <a:srgbClr val="262626"/>
          </a:solidFill>
          <a:uFillTx/>
          <a:latin typeface="+mn-lt"/>
          <a:ea typeface="+mn-ea"/>
          <a:cs typeface="+mn-cs"/>
          <a:sym typeface="Calibri Light"/>
        </a:defRPr>
      </a:lvl5pPr>
      <a:lvl6pPr marL="1377950" marR="0" indent="-300038" algn="l" defTabSz="914400" rtl="0" latinLnBrk="0">
        <a:lnSpc>
          <a:spcPct val="85000"/>
        </a:lnSpc>
        <a:spcBef>
          <a:spcPts val="1300"/>
        </a:spcBef>
        <a:spcAft>
          <a:spcPts val="0"/>
        </a:spcAft>
        <a:buClrTx/>
        <a:buSzPct val="100000"/>
        <a:buFont typeface="Arial" charset="0"/>
        <a:buChar char="•"/>
        <a:tabLst/>
        <a:defRPr sz="1800" b="0" i="0" u="none" strike="noStrike" cap="none" spc="0" baseline="0">
          <a:ln>
            <a:noFill/>
          </a:ln>
          <a:solidFill>
            <a:srgbClr val="262626"/>
          </a:solidFill>
          <a:uFillTx/>
          <a:latin typeface="+mn-lt"/>
          <a:ea typeface="+mn-ea"/>
          <a:cs typeface="+mn-cs"/>
          <a:sym typeface="Calibri Light"/>
        </a:defRPr>
      </a:lvl6pPr>
      <a:lvl7pPr marL="1476200" marR="0" indent="-304800" algn="l" defTabSz="914400" rtl="0" latinLnBrk="0">
        <a:lnSpc>
          <a:spcPct val="85000"/>
        </a:lnSpc>
        <a:spcBef>
          <a:spcPts val="1300"/>
        </a:spcBef>
        <a:spcAft>
          <a:spcPts val="0"/>
        </a:spcAft>
        <a:buClrTx/>
        <a:buSzPct val="100000"/>
        <a:buFont typeface="Arial"/>
        <a:buChar char=" "/>
        <a:tabLst/>
        <a:defRPr sz="2400" b="0" i="0" u="none" strike="noStrike" cap="none" spc="0" baseline="0">
          <a:ln>
            <a:noFill/>
          </a:ln>
          <a:solidFill>
            <a:srgbClr val="262626"/>
          </a:solidFill>
          <a:uFillTx/>
          <a:latin typeface="+mn-lt"/>
          <a:ea typeface="+mn-ea"/>
          <a:cs typeface="+mn-cs"/>
          <a:sym typeface="Calibri Light"/>
        </a:defRPr>
      </a:lvl7pPr>
      <a:lvl8pPr marL="1676200" marR="0" indent="-304800" algn="l" defTabSz="914400" rtl="0" latinLnBrk="0">
        <a:lnSpc>
          <a:spcPct val="85000"/>
        </a:lnSpc>
        <a:spcBef>
          <a:spcPts val="1300"/>
        </a:spcBef>
        <a:spcAft>
          <a:spcPts val="0"/>
        </a:spcAft>
        <a:buClrTx/>
        <a:buSzPct val="100000"/>
        <a:buFont typeface="Arial"/>
        <a:buChar char=" "/>
        <a:tabLst/>
        <a:defRPr sz="2400" b="0" i="0" u="none" strike="noStrike" cap="none" spc="0" baseline="0">
          <a:ln>
            <a:noFill/>
          </a:ln>
          <a:solidFill>
            <a:srgbClr val="262626"/>
          </a:solidFill>
          <a:uFillTx/>
          <a:latin typeface="+mn-lt"/>
          <a:ea typeface="+mn-ea"/>
          <a:cs typeface="+mn-cs"/>
          <a:sym typeface="Calibri Light"/>
        </a:defRPr>
      </a:lvl8pPr>
      <a:lvl9pPr marL="1876200" marR="0" indent="-304800" algn="l" defTabSz="914400" rtl="0" latinLnBrk="0">
        <a:lnSpc>
          <a:spcPct val="85000"/>
        </a:lnSpc>
        <a:spcBef>
          <a:spcPts val="1300"/>
        </a:spcBef>
        <a:spcAft>
          <a:spcPts val="0"/>
        </a:spcAft>
        <a:buClrTx/>
        <a:buSzPct val="100000"/>
        <a:buFont typeface="Arial"/>
        <a:buChar char=" "/>
        <a:tabLst/>
        <a:defRPr sz="2400" b="0" i="0" u="none" strike="noStrike" cap="none" spc="0" baseline="0">
          <a:ln>
            <a:noFill/>
          </a:ln>
          <a:solidFill>
            <a:srgbClr val="262626"/>
          </a:solidFill>
          <a:uFillTx/>
          <a:latin typeface="+mn-lt"/>
          <a:ea typeface="+mn-ea"/>
          <a:cs typeface="+mn-cs"/>
          <a:sym typeface="Calibri Light"/>
        </a:defRPr>
      </a:lvl9pPr>
    </p:bodyStyle>
    <p:otherStyle>
      <a:lvl1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Light"/>
        </a:defRPr>
      </a:lvl1pPr>
      <a:lvl2pPr marL="0" marR="0" indent="4572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Light"/>
        </a:defRPr>
      </a:lvl2pPr>
      <a:lvl3pPr marL="0" marR="0" indent="9144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Light"/>
        </a:defRPr>
      </a:lvl3pPr>
      <a:lvl4pPr marL="0" marR="0" indent="13716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Light"/>
        </a:defRPr>
      </a:lvl4pPr>
      <a:lvl5pPr marL="0" marR="0" indent="18288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Light"/>
        </a:defRPr>
      </a:lvl5pPr>
      <a:lvl6pPr marL="0" marR="0" indent="22860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Light"/>
        </a:defRPr>
      </a:lvl6pPr>
      <a:lvl7pPr marL="0" marR="0" indent="27432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Light"/>
        </a:defRPr>
      </a:lvl7pPr>
      <a:lvl8pPr marL="0" marR="0" indent="32004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Light"/>
        </a:defRPr>
      </a:lvl8pPr>
      <a:lvl9pPr marL="0" marR="0" indent="36576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image" Target="../media/image33.svg"/><Relationship Id="rId11" Type="http://schemas.openxmlformats.org/officeDocument/2006/relationships/image" Target="../media/image38.sv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svg"/><Relationship Id="rId9" Type="http://schemas.openxmlformats.org/officeDocument/2006/relationships/image" Target="../media/image36.svg"/></Relationships>
</file>

<file path=ppt/slides/_rels/slide2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787/08785bba-en" TargetMode="External"/><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9835CD-7D7C-704E-ADD0-229A669BE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4" name="Title 1"/>
          <p:cNvSpPr txBox="1">
            <a:spLocks noGrp="1"/>
          </p:cNvSpPr>
          <p:nvPr>
            <p:ph type="ctrTitle"/>
          </p:nvPr>
        </p:nvSpPr>
        <p:spPr>
          <a:xfrm>
            <a:off x="690664" y="736491"/>
            <a:ext cx="6926094" cy="3556649"/>
          </a:xfrm>
          <a:prstGeom prst="rect">
            <a:avLst/>
          </a:prstGeom>
        </p:spPr>
        <p:txBody>
          <a:bodyPr lIns="45719" tIns="288000" rIns="45719" bIns="45720" anchor="t">
            <a:normAutofit fontScale="90000"/>
          </a:bodyPr>
          <a:lstStyle>
            <a:lvl1pPr>
              <a:defRPr sz="4800" spc="-200"/>
            </a:lvl1pPr>
          </a:lstStyle>
          <a:p>
            <a:pPr>
              <a:lnSpc>
                <a:spcPct val="100000"/>
              </a:lnSpc>
            </a:pPr>
            <a:r>
              <a:rPr lang="en-US" altLang="en-US" sz="2200" b="1" spc="0" dirty="0">
                <a:latin typeface="Calibri" panose="020F0502020204030204" pitchFamily="34" charset="0"/>
                <a:cs typeface="Calibri" panose="020F0502020204030204" pitchFamily="34" charset="0"/>
              </a:rPr>
              <a:t>THE ERA OF USING  BIG DATA, ARTIFICIAL INTELLIGENCE  AND MACHINE LEARNING IN CENTRAL BANKS AND FINANCIAL INSTITUTIONS: IMPLICATIONS FOR MONETARY POLICY</a:t>
            </a:r>
            <a:br>
              <a:rPr lang="en-US" altLang="en-US" sz="2700" i="1" spc="0" dirty="0">
                <a:latin typeface="Calibri" panose="020F0502020204030204" pitchFamily="34" charset="0"/>
                <a:cs typeface="Calibri" panose="020F0502020204030204" pitchFamily="34" charset="0"/>
              </a:rPr>
            </a:br>
            <a:br>
              <a:rPr lang="en-US" altLang="en-US" sz="2700" i="1" spc="0" dirty="0">
                <a:latin typeface="Calibri" panose="020F0502020204030204" pitchFamily="34" charset="0"/>
                <a:cs typeface="Calibri" panose="020F0502020204030204" pitchFamily="34" charset="0"/>
              </a:rPr>
            </a:br>
            <a:br>
              <a:rPr lang="en-US" sz="2700" b="1" i="1" spc="0" dirty="0">
                <a:latin typeface="Calibri" panose="020F0502020204030204" pitchFamily="34" charset="0"/>
                <a:cs typeface="Calibri" panose="020F0502020204030204" pitchFamily="34" charset="0"/>
              </a:rPr>
            </a:br>
            <a:r>
              <a:rPr lang="en-US" sz="2400" spc="0" dirty="0">
                <a:solidFill>
                  <a:schemeClr val="bg1"/>
                </a:solidFill>
                <a:latin typeface="Calibri" panose="020F0502020204030204" pitchFamily="34" charset="0"/>
                <a:ea typeface="Calibri Light"/>
                <a:cs typeface="Calibri" panose="020F0502020204030204" pitchFamily="34" charset="0"/>
              </a:rPr>
              <a:t>Victor Murinde, Executive Director, AERC</a:t>
            </a:r>
            <a:br>
              <a:rPr lang="en-US" sz="2400" spc="0" dirty="0">
                <a:solidFill>
                  <a:schemeClr val="bg1"/>
                </a:solidFill>
                <a:latin typeface="Calibri" panose="020F0502020204030204" pitchFamily="34" charset="0"/>
                <a:ea typeface="Calibri Light"/>
                <a:cs typeface="Calibri" panose="020F0502020204030204" pitchFamily="34" charset="0"/>
              </a:rPr>
            </a:br>
            <a:r>
              <a:rPr lang="en-US" sz="2400" spc="0" dirty="0">
                <a:solidFill>
                  <a:schemeClr val="bg1"/>
                </a:solidFill>
                <a:latin typeface="Calibri" panose="020F0502020204030204" pitchFamily="34" charset="0"/>
                <a:ea typeface="Calibri Light"/>
                <a:cs typeface="Calibri" panose="020F0502020204030204" pitchFamily="34" charset="0"/>
              </a:rPr>
              <a:t>Dennis </a:t>
            </a:r>
            <a:r>
              <a:rPr lang="en-US" sz="2400" spc="0" dirty="0" err="1">
                <a:solidFill>
                  <a:schemeClr val="bg1"/>
                </a:solidFill>
                <a:latin typeface="Calibri" panose="020F0502020204030204" pitchFamily="34" charset="0"/>
                <a:ea typeface="Calibri Light"/>
                <a:cs typeface="Calibri" panose="020F0502020204030204" pitchFamily="34" charset="0"/>
              </a:rPr>
              <a:t>Mwarange</a:t>
            </a:r>
            <a:r>
              <a:rPr lang="en-US" sz="2400" spc="0" dirty="0">
                <a:solidFill>
                  <a:schemeClr val="bg1"/>
                </a:solidFill>
                <a:latin typeface="Calibri" panose="020F0502020204030204" pitchFamily="34" charset="0"/>
                <a:ea typeface="Calibri Light"/>
                <a:cs typeface="Calibri" panose="020F0502020204030204" pitchFamily="34" charset="0"/>
              </a:rPr>
              <a:t>, Office of the Executive Director, AERC</a:t>
            </a:r>
            <a:br>
              <a:rPr lang="en-US" sz="2400" spc="0" dirty="0">
                <a:solidFill>
                  <a:schemeClr val="bg1"/>
                </a:solidFill>
                <a:latin typeface="Calibri" panose="020F0502020204030204" pitchFamily="34" charset="0"/>
                <a:ea typeface="Calibri Light"/>
                <a:cs typeface="Calibri" panose="020F0502020204030204" pitchFamily="34" charset="0"/>
              </a:rPr>
            </a:br>
            <a:r>
              <a:rPr lang="en-US" sz="2400" spc="0" dirty="0">
                <a:solidFill>
                  <a:schemeClr val="bg1"/>
                </a:solidFill>
                <a:latin typeface="Calibri" panose="020F0502020204030204" pitchFamily="34" charset="0"/>
                <a:ea typeface="Calibri Light"/>
                <a:cs typeface="Calibri" panose="020F0502020204030204" pitchFamily="34" charset="0"/>
              </a:rPr>
              <a:t>Hannah Ngugi, Office of  the Executive Director, AERC</a:t>
            </a:r>
            <a:br>
              <a:rPr lang="en-US" sz="2400" spc="0" dirty="0">
                <a:solidFill>
                  <a:schemeClr val="bg1"/>
                </a:solidFill>
                <a:latin typeface="Calibri" panose="020F0502020204030204" pitchFamily="34" charset="0"/>
                <a:ea typeface="Calibri Light"/>
                <a:cs typeface="Calibri" panose="020F0502020204030204" pitchFamily="34" charset="0"/>
              </a:rPr>
            </a:br>
            <a:r>
              <a:rPr lang="en-US" sz="2400" spc="0" dirty="0">
                <a:solidFill>
                  <a:schemeClr val="bg1"/>
                </a:solidFill>
                <a:latin typeface="Calibri" panose="020F0502020204030204" pitchFamily="34" charset="0"/>
                <a:ea typeface="Calibri Light"/>
                <a:cs typeface="Calibri" panose="020F0502020204030204" pitchFamily="34" charset="0"/>
              </a:rPr>
              <a:t>Charles Sewe, Office of the Executive Director, AERC</a:t>
            </a:r>
            <a:br>
              <a:rPr lang="en-US" sz="2400" spc="0" dirty="0">
                <a:solidFill>
                  <a:schemeClr val="bg1"/>
                </a:solidFill>
                <a:latin typeface="Calibri" panose="020F0502020204030204" pitchFamily="34" charset="0"/>
                <a:ea typeface="Calibri Light"/>
                <a:cs typeface="Calibri" panose="020F0502020204030204" pitchFamily="34" charset="0"/>
              </a:rPr>
            </a:br>
            <a:endParaRPr sz="2400" spc="0" dirty="0">
              <a:solidFill>
                <a:schemeClr val="bg1"/>
              </a:solidFill>
              <a:latin typeface="Calibri" panose="020F0502020204030204" pitchFamily="34" charset="0"/>
              <a:cs typeface="Calibri" panose="020F0502020204030204" pitchFamily="34" charset="0"/>
            </a:endParaRPr>
          </a:p>
        </p:txBody>
      </p:sp>
      <p:sp>
        <p:nvSpPr>
          <p:cNvPr id="115" name="Subtitle 2"/>
          <p:cNvSpPr txBox="1">
            <a:spLocks noGrp="1"/>
          </p:cNvSpPr>
          <p:nvPr>
            <p:ph type="subTitle" sz="quarter" idx="1"/>
          </p:nvPr>
        </p:nvSpPr>
        <p:spPr>
          <a:xfrm>
            <a:off x="690664" y="4541735"/>
            <a:ext cx="5431276" cy="1818641"/>
          </a:xfrm>
          <a:prstGeom prst="rect">
            <a:avLst/>
          </a:prstGeom>
        </p:spPr>
        <p:txBody>
          <a:bodyPr>
            <a:noAutofit/>
          </a:bodyPr>
          <a:lstStyle>
            <a:lvl1pPr>
              <a:defRPr sz="2800"/>
            </a:lvl1pPr>
          </a:lstStyle>
          <a:p>
            <a:pPr>
              <a:lnSpc>
                <a:spcPct val="100000"/>
              </a:lnSpc>
              <a:spcBef>
                <a:spcPts val="600"/>
              </a:spcBef>
              <a:spcAft>
                <a:spcPts val="1200"/>
              </a:spcAft>
            </a:pPr>
            <a:r>
              <a:rPr lang="en-US" sz="2000" b="1" dirty="0">
                <a:latin typeface="Calibri" panose="020F0502020204030204" pitchFamily="34" charset="0"/>
                <a:cs typeface="Calibri" panose="020F0502020204030204" pitchFamily="34" charset="0"/>
              </a:rPr>
              <a:t>GUEST SPEAKER PRESENTATION</a:t>
            </a:r>
          </a:p>
          <a:p>
            <a:pPr>
              <a:lnSpc>
                <a:spcPct val="100000"/>
              </a:lnSpc>
              <a:spcBef>
                <a:spcPts val="600"/>
              </a:spcBef>
              <a:spcAft>
                <a:spcPts val="1200"/>
              </a:spcAft>
            </a:pPr>
            <a:r>
              <a:rPr lang="en-US" sz="2000" dirty="0">
                <a:cs typeface="Calibri" panose="020F0502020204030204" pitchFamily="34" charset="0"/>
              </a:rPr>
              <a:t>SYMPOSIUM FOR COMESA CENTRAL BANK GOVERNORS, ESWATINI,  7th NOVEMBER 2024</a:t>
            </a:r>
          </a:p>
        </p:txBody>
      </p:sp>
    </p:spTree>
    <p:extLst>
      <p:ext uri="{BB962C8B-B14F-4D97-AF65-F5344CB8AC3E}">
        <p14:creationId xmlns:p14="http://schemas.microsoft.com/office/powerpoint/2010/main" val="3390065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BF10D-4145-4C65-D37A-96CA602C0A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C30718-CDC9-6688-DD9C-EBAE9A141BDD}"/>
              </a:ext>
            </a:extLst>
          </p:cNvPr>
          <p:cNvSpPr>
            <a:spLocks noGrp="1"/>
          </p:cNvSpPr>
          <p:nvPr>
            <p:ph type="title" idx="4294967295"/>
          </p:nvPr>
        </p:nvSpPr>
        <p:spPr>
          <a:xfrm>
            <a:off x="0" y="311758"/>
            <a:ext cx="12192000" cy="1284288"/>
          </a:xfrm>
        </p:spPr>
        <p:txBody>
          <a:bodyPr>
            <a:normAutofit/>
          </a:bodyPr>
          <a:lstStyle/>
          <a:p>
            <a:pPr algn="ctr">
              <a:spcAft>
                <a:spcPts val="800"/>
              </a:spcAft>
            </a:pPr>
            <a:r>
              <a:rPr lang="en-US" sz="4000" b="1" cap="none" dirty="0">
                <a:effectLst/>
                <a:latin typeface="Calibri" panose="020F0502020204030204" pitchFamily="34" charset="0"/>
                <a:ea typeface="Times New Roman" panose="02020603050405020304" pitchFamily="18" charset="0"/>
                <a:cs typeface="Calibri" panose="020F0502020204030204" pitchFamily="34" charset="0"/>
              </a:rPr>
              <a:t>Some key ML </a:t>
            </a:r>
            <a:r>
              <a:rPr lang="en-KE" sz="4000" b="1" cap="none">
                <a:effectLst/>
                <a:latin typeface="Calibri" panose="020F0502020204030204" pitchFamily="34" charset="0"/>
                <a:ea typeface="Times New Roman" panose="02020603050405020304" pitchFamily="18" charset="0"/>
                <a:cs typeface="Calibri" panose="020F0502020204030204" pitchFamily="34" charset="0"/>
              </a:rPr>
              <a:t>techniques</a:t>
            </a:r>
            <a:endParaRPr lang="en-KE" sz="1000" kern="100" dirty="0">
              <a:effectLst/>
              <a:latin typeface="Calibri" panose="020F0502020204030204" pitchFamily="34" charset="0"/>
              <a:ea typeface="Aptos" panose="020B0004020202020204" pitchFamily="34" charset="0"/>
              <a:cs typeface="Calibri" panose="020F0502020204030204" pitchFamily="34" charset="0"/>
            </a:endParaRPr>
          </a:p>
        </p:txBody>
      </p:sp>
      <p:graphicFrame>
        <p:nvGraphicFramePr>
          <p:cNvPr id="5" name="Content Placeholder 2">
            <a:extLst>
              <a:ext uri="{FF2B5EF4-FFF2-40B4-BE49-F238E27FC236}">
                <a16:creationId xmlns:a16="http://schemas.microsoft.com/office/drawing/2014/main" id="{0ED9AA03-30BE-2FAF-6864-3E6A3BB2D192}"/>
              </a:ext>
            </a:extLst>
          </p:cNvPr>
          <p:cNvGraphicFramePr>
            <a:graphicFrameLocks noGrp="1"/>
          </p:cNvGraphicFramePr>
          <p:nvPr>
            <p:ph idx="4294967295"/>
            <p:extLst>
              <p:ext uri="{D42A27DB-BD31-4B8C-83A1-F6EECF244321}">
                <p14:modId xmlns:p14="http://schemas.microsoft.com/office/powerpoint/2010/main" val="3983209402"/>
              </p:ext>
            </p:extLst>
          </p:nvPr>
        </p:nvGraphicFramePr>
        <p:xfrm>
          <a:off x="396875" y="1290638"/>
          <a:ext cx="11398250" cy="4964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Connector 3">
            <a:extLst>
              <a:ext uri="{FF2B5EF4-FFF2-40B4-BE49-F238E27FC236}">
                <a16:creationId xmlns:a16="http://schemas.microsoft.com/office/drawing/2014/main" id="{48A3FE15-A905-C845-8570-2AC793FA32FE}"/>
              </a:ext>
            </a:extLst>
          </p:cNvPr>
          <p:cNvCxnSpPr/>
          <p:nvPr/>
        </p:nvCxnSpPr>
        <p:spPr>
          <a:xfrm>
            <a:off x="4221804" y="2276272"/>
            <a:ext cx="0" cy="3229583"/>
          </a:xfrm>
          <a:prstGeom prst="line">
            <a:avLst/>
          </a:prstGeom>
          <a:ln w="6350">
            <a:solidFill>
              <a:srgbClr val="FF9933"/>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0A61D6E2-410F-E749-8EC0-A7B8EA9820B7}"/>
              </a:ext>
            </a:extLst>
          </p:cNvPr>
          <p:cNvCxnSpPr/>
          <p:nvPr/>
        </p:nvCxnSpPr>
        <p:spPr>
          <a:xfrm>
            <a:off x="8015591" y="2276272"/>
            <a:ext cx="0" cy="3229583"/>
          </a:xfrm>
          <a:prstGeom prst="line">
            <a:avLst/>
          </a:prstGeom>
          <a:ln w="6350">
            <a:solidFill>
              <a:srgbClr val="FF993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3108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90A36-5826-08B3-F9C9-B74401E383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4FFCD5-9C04-324D-0032-5453080997CA}"/>
              </a:ext>
            </a:extLst>
          </p:cNvPr>
          <p:cNvSpPr>
            <a:spLocks noGrp="1"/>
          </p:cNvSpPr>
          <p:nvPr>
            <p:ph type="title" idx="4294967295"/>
          </p:nvPr>
        </p:nvSpPr>
        <p:spPr>
          <a:xfrm>
            <a:off x="705863" y="759298"/>
            <a:ext cx="10772775" cy="989013"/>
          </a:xfrm>
        </p:spPr>
        <p:txBody>
          <a:bodyPr>
            <a:noAutofit/>
          </a:bodyPr>
          <a:lstStyle/>
          <a:p>
            <a:pPr algn="ctr">
              <a:lnSpc>
                <a:spcPct val="150000"/>
              </a:lnSpc>
              <a:spcAft>
                <a:spcPts val="800"/>
              </a:spcAft>
            </a:pPr>
            <a:r>
              <a:rPr lang="en-US" sz="3600" b="1" dirty="0">
                <a:effectLst/>
                <a:latin typeface="Calibri" panose="020F0502020204030204" pitchFamily="34" charset="0"/>
                <a:ea typeface="Times New Roman" panose="02020603050405020304" pitchFamily="18" charset="0"/>
                <a:cs typeface="Calibri" panose="020F0502020204030204" pitchFamily="34" charset="0"/>
              </a:rPr>
              <a:t>Cont’d…</a:t>
            </a:r>
            <a:endParaRPr lang="en-KE" kern="100" dirty="0">
              <a:effectLst/>
              <a:latin typeface="Calibri" panose="020F0502020204030204" pitchFamily="34" charset="0"/>
              <a:ea typeface="Aptos" panose="020B0004020202020204" pitchFamily="34" charset="0"/>
              <a:cs typeface="Calibri" panose="020F0502020204030204" pitchFamily="34" charset="0"/>
            </a:endParaRPr>
          </a:p>
        </p:txBody>
      </p:sp>
      <p:graphicFrame>
        <p:nvGraphicFramePr>
          <p:cNvPr id="5" name="Content Placeholder 2">
            <a:extLst>
              <a:ext uri="{FF2B5EF4-FFF2-40B4-BE49-F238E27FC236}">
                <a16:creationId xmlns:a16="http://schemas.microsoft.com/office/drawing/2014/main" id="{58B67DEC-E6B7-6E0E-BAF8-A821CE6A1110}"/>
              </a:ext>
            </a:extLst>
          </p:cNvPr>
          <p:cNvGraphicFramePr>
            <a:graphicFrameLocks noGrp="1"/>
          </p:cNvGraphicFramePr>
          <p:nvPr>
            <p:ph idx="4294967295"/>
            <p:extLst>
              <p:ext uri="{D42A27DB-BD31-4B8C-83A1-F6EECF244321}">
                <p14:modId xmlns:p14="http://schemas.microsoft.com/office/powerpoint/2010/main" val="2169340717"/>
              </p:ext>
            </p:extLst>
          </p:nvPr>
        </p:nvGraphicFramePr>
        <p:xfrm>
          <a:off x="376913" y="2107592"/>
          <a:ext cx="11237912" cy="4376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Connector 3">
            <a:extLst>
              <a:ext uri="{FF2B5EF4-FFF2-40B4-BE49-F238E27FC236}">
                <a16:creationId xmlns:a16="http://schemas.microsoft.com/office/drawing/2014/main" id="{0C751389-685F-C946-B722-F4C1C13BB2CD}"/>
              </a:ext>
            </a:extLst>
          </p:cNvPr>
          <p:cNvCxnSpPr/>
          <p:nvPr/>
        </p:nvCxnSpPr>
        <p:spPr>
          <a:xfrm>
            <a:off x="6031149" y="2354093"/>
            <a:ext cx="0" cy="3229583"/>
          </a:xfrm>
          <a:prstGeom prst="line">
            <a:avLst/>
          </a:prstGeom>
          <a:ln w="6350">
            <a:solidFill>
              <a:srgbClr val="FF993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9796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2B0F9E-EC44-2041-82E9-7740F550F80E}"/>
              </a:ext>
            </a:extLst>
          </p:cNvPr>
          <p:cNvSpPr/>
          <p:nvPr/>
        </p:nvSpPr>
        <p:spPr>
          <a:xfrm>
            <a:off x="617538" y="1767136"/>
            <a:ext cx="5394156" cy="39073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D753004-AEBE-DD49-9CFF-FDE44B38E545}"/>
              </a:ext>
            </a:extLst>
          </p:cNvPr>
          <p:cNvSpPr/>
          <p:nvPr/>
        </p:nvSpPr>
        <p:spPr>
          <a:xfrm>
            <a:off x="6011694" y="1767136"/>
            <a:ext cx="5394156" cy="3907332"/>
          </a:xfrm>
          <a:prstGeom prst="rect">
            <a:avLst/>
          </a:prstGeom>
          <a:solidFill>
            <a:srgbClr val="27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956BC3-B97D-DD73-0404-75F57013667A}"/>
              </a:ext>
            </a:extLst>
          </p:cNvPr>
          <p:cNvSpPr>
            <a:spLocks noGrp="1"/>
          </p:cNvSpPr>
          <p:nvPr>
            <p:ph type="title" idx="4294967295"/>
          </p:nvPr>
        </p:nvSpPr>
        <p:spPr>
          <a:xfrm>
            <a:off x="519227" y="693953"/>
            <a:ext cx="11574462" cy="504825"/>
          </a:xfrm>
        </p:spPr>
        <p:txBody>
          <a:bodyPr>
            <a:noAutofit/>
          </a:bodyPr>
          <a:lstStyle/>
          <a:p>
            <a:r>
              <a:rPr lang="en-US" sz="3600" b="1" dirty="0">
                <a:latin typeface="Calibri" panose="020F0502020204030204" pitchFamily="34" charset="0"/>
                <a:cs typeface="Calibri" panose="020F0502020204030204" pitchFamily="34" charset="0"/>
              </a:rPr>
              <a:t>Use of Big Data, AI, and ML in Financial Institutions</a:t>
            </a:r>
          </a:p>
        </p:txBody>
      </p:sp>
      <p:sp>
        <p:nvSpPr>
          <p:cNvPr id="3" name="Content Placeholder 2">
            <a:extLst>
              <a:ext uri="{FF2B5EF4-FFF2-40B4-BE49-F238E27FC236}">
                <a16:creationId xmlns:a16="http://schemas.microsoft.com/office/drawing/2014/main" id="{EF5E733B-FA41-C09D-DC36-8655DD0E8CE2}"/>
              </a:ext>
            </a:extLst>
          </p:cNvPr>
          <p:cNvSpPr>
            <a:spLocks noGrp="1"/>
          </p:cNvSpPr>
          <p:nvPr>
            <p:ph idx="4294967295"/>
          </p:nvPr>
        </p:nvSpPr>
        <p:spPr>
          <a:xfrm>
            <a:off x="519227" y="1320698"/>
            <a:ext cx="5805433" cy="345973"/>
          </a:xfrm>
        </p:spPr>
        <p:txBody>
          <a:bodyPr>
            <a:noAutofit/>
          </a:bodyPr>
          <a:lstStyle/>
          <a:p>
            <a:pPr marL="0" marR="0" indent="0">
              <a:lnSpc>
                <a:spcPct val="100000"/>
              </a:lnSpc>
              <a:spcBef>
                <a:spcPts val="0"/>
              </a:spcBef>
              <a:buNone/>
            </a:pPr>
            <a:r>
              <a:rPr lang="en-US" sz="2000" b="1" kern="100" dirty="0">
                <a:solidFill>
                  <a:srgbClr val="273D56"/>
                </a:solidFill>
                <a:effectLst/>
                <a:latin typeface="Calibri" panose="020F0502020204030204" pitchFamily="34" charset="0"/>
                <a:ea typeface="Aptos" panose="020B0004020202020204" pitchFamily="34" charset="0"/>
                <a:cs typeface="Calibri" panose="020F0502020204030204" pitchFamily="34" charset="0"/>
              </a:rPr>
              <a:t>Application/Opportunities</a:t>
            </a:r>
          </a:p>
        </p:txBody>
      </p:sp>
      <p:sp>
        <p:nvSpPr>
          <p:cNvPr id="5" name="TextBox 4">
            <a:extLst>
              <a:ext uri="{FF2B5EF4-FFF2-40B4-BE49-F238E27FC236}">
                <a16:creationId xmlns:a16="http://schemas.microsoft.com/office/drawing/2014/main" id="{2C95EE74-6063-C400-87E7-C5027C1882A5}"/>
              </a:ext>
            </a:extLst>
          </p:cNvPr>
          <p:cNvSpPr txBox="1"/>
          <p:nvPr/>
        </p:nvSpPr>
        <p:spPr>
          <a:xfrm>
            <a:off x="6187440" y="6244828"/>
            <a:ext cx="235531" cy="613172"/>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E9393C4A-C47B-5D18-0462-F101FDEC4AA2}"/>
              </a:ext>
            </a:extLst>
          </p:cNvPr>
          <p:cNvSpPr txBox="1"/>
          <p:nvPr/>
        </p:nvSpPr>
        <p:spPr>
          <a:xfrm>
            <a:off x="519227" y="5717813"/>
            <a:ext cx="10718800" cy="307777"/>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Sources: </a:t>
            </a:r>
            <a:r>
              <a:rPr lang="en-US" sz="1400" i="1" dirty="0" err="1">
                <a:latin typeface="Times New Roman" panose="02020603050405020304" pitchFamily="18" charset="0"/>
                <a:cs typeface="Times New Roman" panose="02020603050405020304" pitchFamily="18" charset="0"/>
              </a:rPr>
              <a:t>Shabsigh</a:t>
            </a:r>
            <a:r>
              <a:rPr lang="en-US" sz="1400" i="1" dirty="0">
                <a:latin typeface="Times New Roman" panose="02020603050405020304" pitchFamily="18" charset="0"/>
                <a:cs typeface="Times New Roman" panose="02020603050405020304" pitchFamily="18" charset="0"/>
              </a:rPr>
              <a:t>, G. (2023); Javaid (2024); </a:t>
            </a:r>
            <a:r>
              <a:rPr lang="en-US" sz="1400" i="1" dirty="0" err="1">
                <a:latin typeface="Times New Roman" panose="02020603050405020304" pitchFamily="18" charset="0"/>
                <a:cs typeface="Times New Roman" panose="02020603050405020304" pitchFamily="18" charset="0"/>
              </a:rPr>
              <a:t>Begenau</a:t>
            </a:r>
            <a:r>
              <a:rPr lang="en-US" sz="1400" i="1" dirty="0">
                <a:latin typeface="Times New Roman" panose="02020603050405020304" pitchFamily="18" charset="0"/>
                <a:cs typeface="Times New Roman" panose="02020603050405020304" pitchFamily="18" charset="0"/>
              </a:rPr>
              <a:t> et al.(2018</a:t>
            </a:r>
            <a:r>
              <a:rPr lang="en-US" sz="1400" dirty="0"/>
              <a:t>); </a:t>
            </a:r>
            <a:r>
              <a:rPr lang="en-US" sz="1400" i="1" dirty="0">
                <a:latin typeface="Times New Roman" panose="02020603050405020304" pitchFamily="18" charset="0"/>
                <a:cs typeface="Times New Roman" panose="02020603050405020304" pitchFamily="18" charset="0"/>
              </a:rPr>
              <a:t>Lopez-Corleone et al.(2022)</a:t>
            </a:r>
          </a:p>
        </p:txBody>
      </p:sp>
      <p:sp>
        <p:nvSpPr>
          <p:cNvPr id="4" name="Rectangle 3">
            <a:extLst>
              <a:ext uri="{FF2B5EF4-FFF2-40B4-BE49-F238E27FC236}">
                <a16:creationId xmlns:a16="http://schemas.microsoft.com/office/drawing/2014/main" id="{650012CA-ABFD-234E-B425-581929B2DE9E}"/>
              </a:ext>
            </a:extLst>
          </p:cNvPr>
          <p:cNvSpPr/>
          <p:nvPr/>
        </p:nvSpPr>
        <p:spPr>
          <a:xfrm>
            <a:off x="6305205" y="2065084"/>
            <a:ext cx="4797297" cy="3304584"/>
          </a:xfrm>
          <a:prstGeom prst="rect">
            <a:avLst/>
          </a:prstGeom>
        </p:spPr>
        <p:txBody>
          <a:bodyPr wrap="square">
            <a:spAutoFit/>
          </a:bodyPr>
          <a:lstStyle/>
          <a:p>
            <a:pPr>
              <a:lnSpc>
                <a:spcPct val="100000"/>
              </a:lnSpc>
              <a:spcBef>
                <a:spcPts val="0"/>
              </a:spcBef>
            </a:pPr>
            <a:r>
              <a:rPr lang="en-US" sz="2400" b="1" dirty="0">
                <a:solidFill>
                  <a:schemeClr val="bg1"/>
                </a:solidFill>
                <a:latin typeface="Calibri" panose="020F0502020204030204" pitchFamily="34" charset="0"/>
                <a:ea typeface="Aptos" panose="020B0004020202020204" pitchFamily="34" charset="0"/>
                <a:cs typeface="Calibri" panose="020F0502020204030204" pitchFamily="34" charset="0"/>
              </a:rPr>
              <a:t>Algorithmic Trading</a:t>
            </a:r>
            <a:r>
              <a:rPr lang="en-US" sz="2400" dirty="0">
                <a:solidFill>
                  <a:schemeClr val="bg1"/>
                </a:solidFill>
                <a:latin typeface="Calibri" panose="020F0502020204030204" pitchFamily="34" charset="0"/>
                <a:ea typeface="Aptos" panose="020B0004020202020204" pitchFamily="34" charset="0"/>
                <a:cs typeface="Calibri" panose="020F0502020204030204" pitchFamily="34" charset="0"/>
              </a:rPr>
              <a:t> </a:t>
            </a:r>
          </a:p>
          <a:p>
            <a:pPr marL="457200" indent="-457200">
              <a:lnSpc>
                <a:spcPct val="100000"/>
              </a:lnSpc>
              <a:spcBef>
                <a:spcPts val="0"/>
              </a:spcBef>
              <a:buFont typeface="Wingdings" panose="05000000000000000000" pitchFamily="2" charset="2"/>
              <a:buChar char="§"/>
            </a:pPr>
            <a:r>
              <a:rPr lang="en-US" dirty="0">
                <a:solidFill>
                  <a:schemeClr val="bg1"/>
                </a:solidFill>
                <a:latin typeface="Calibri Light" panose="020F0302020204030204" pitchFamily="34" charset="0"/>
                <a:ea typeface="Aptos" panose="020B0004020202020204" pitchFamily="34" charset="0"/>
                <a:cs typeface="Calibri Light" panose="020F0302020204030204" pitchFamily="34" charset="0"/>
              </a:rPr>
              <a:t>AI can be used in trading both to provide trading strategy suggestions and to power automated trading systems that make predictions, choose the course of action and execute trades</a:t>
            </a:r>
          </a:p>
          <a:p>
            <a:pPr marL="457200" indent="-457200">
              <a:lnSpc>
                <a:spcPct val="100000"/>
              </a:lnSpc>
              <a:spcBef>
                <a:spcPts val="0"/>
              </a:spcBef>
              <a:buFont typeface="Wingdings" panose="05000000000000000000" pitchFamily="2" charset="2"/>
              <a:buChar char="§"/>
            </a:pPr>
            <a:r>
              <a:rPr lang="en-US" dirty="0">
                <a:solidFill>
                  <a:schemeClr val="bg1"/>
                </a:solidFill>
                <a:latin typeface="Calibri Light" panose="020F0302020204030204" pitchFamily="34" charset="0"/>
                <a:ea typeface="Aptos" panose="020B0004020202020204" pitchFamily="34" charset="0"/>
                <a:cs typeface="Calibri Light" panose="020F0302020204030204" pitchFamily="34" charset="0"/>
              </a:rPr>
              <a:t>AI-based trading systems operating in the market can identify and execute trades entirely on their own, without any human intervention</a:t>
            </a:r>
          </a:p>
          <a:p>
            <a:pPr marL="457200" indent="-457200">
              <a:lnSpc>
                <a:spcPct val="100000"/>
              </a:lnSpc>
              <a:spcBef>
                <a:spcPts val="0"/>
              </a:spcBef>
              <a:buFont typeface="Wingdings" panose="05000000000000000000" pitchFamily="2" charset="2"/>
              <a:buChar char="§"/>
            </a:pPr>
            <a:r>
              <a:rPr lang="en-US" dirty="0">
                <a:solidFill>
                  <a:schemeClr val="bg1"/>
                </a:solidFill>
                <a:latin typeface="Calibri Light" panose="020F0302020204030204" pitchFamily="34" charset="0"/>
                <a:ea typeface="Aptos" panose="020B0004020202020204" pitchFamily="34" charset="0"/>
                <a:cs typeface="Calibri Light" panose="020F0302020204030204" pitchFamily="34" charset="0"/>
              </a:rPr>
              <a:t>Also assists traders in risk management</a:t>
            </a:r>
          </a:p>
        </p:txBody>
      </p:sp>
      <p:sp>
        <p:nvSpPr>
          <p:cNvPr id="7" name="Rectangle 6">
            <a:extLst>
              <a:ext uri="{FF2B5EF4-FFF2-40B4-BE49-F238E27FC236}">
                <a16:creationId xmlns:a16="http://schemas.microsoft.com/office/drawing/2014/main" id="{1D82A1D3-254C-6642-8EBC-F3D9B120AC99}"/>
              </a:ext>
            </a:extLst>
          </p:cNvPr>
          <p:cNvSpPr/>
          <p:nvPr/>
        </p:nvSpPr>
        <p:spPr>
          <a:xfrm>
            <a:off x="1083013" y="2079124"/>
            <a:ext cx="4176408" cy="2400657"/>
          </a:xfrm>
          <a:prstGeom prst="rect">
            <a:avLst/>
          </a:prstGeom>
        </p:spPr>
        <p:txBody>
          <a:bodyPr wrap="square">
            <a:spAutoFit/>
          </a:bodyPr>
          <a:lstStyle/>
          <a:p>
            <a:r>
              <a:rPr lang="en-US" sz="2400" b="1" kern="100" dirty="0">
                <a:solidFill>
                  <a:schemeClr val="bg1"/>
                </a:solidFill>
                <a:latin typeface="Calibri" panose="020F0502020204030204" pitchFamily="34" charset="0"/>
                <a:ea typeface="Aptos" panose="020B0004020202020204" pitchFamily="34" charset="0"/>
                <a:cs typeface="Calibri" panose="020F0502020204030204" pitchFamily="34" charset="0"/>
              </a:rPr>
              <a:t>Asset management</a:t>
            </a:r>
          </a:p>
          <a:p>
            <a:pPr marL="457200" marR="0" indent="-457200">
              <a:lnSpc>
                <a:spcPct val="100000"/>
              </a:lnSpc>
              <a:spcBef>
                <a:spcPts val="0"/>
              </a:spcBef>
              <a:buFont typeface="Wingdings" panose="05000000000000000000" pitchFamily="2" charset="2"/>
              <a:buChar char="§"/>
            </a:pPr>
            <a:r>
              <a:rPr lang="en-US" kern="100" dirty="0">
                <a:solidFill>
                  <a:schemeClr val="bg1"/>
                </a:solidFill>
                <a:latin typeface="Calibri Light" panose="020F0302020204030204" pitchFamily="34" charset="0"/>
                <a:ea typeface="Aptos" panose="020B0004020202020204" pitchFamily="34" charset="0"/>
                <a:cs typeface="Calibri Light" panose="020F0302020204030204" pitchFamily="34" charset="0"/>
              </a:rPr>
              <a:t>The use of AI and ML in asset management has the potential to increase the efficiency and accuracy of operational workflows, enhance performance, strengthen risk management, and improve the customer experience</a:t>
            </a:r>
          </a:p>
        </p:txBody>
      </p:sp>
    </p:spTree>
    <p:extLst>
      <p:ext uri="{BB962C8B-B14F-4D97-AF65-F5344CB8AC3E}">
        <p14:creationId xmlns:p14="http://schemas.microsoft.com/office/powerpoint/2010/main" val="1956180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520362-C1A2-3746-87DA-8B823B665239}"/>
              </a:ext>
            </a:extLst>
          </p:cNvPr>
          <p:cNvSpPr/>
          <p:nvPr/>
        </p:nvSpPr>
        <p:spPr>
          <a:xfrm>
            <a:off x="617538" y="1767136"/>
            <a:ext cx="5394156" cy="39073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9BC479B-6564-EF4F-916F-0884B1DB0B85}"/>
              </a:ext>
            </a:extLst>
          </p:cNvPr>
          <p:cNvSpPr/>
          <p:nvPr/>
        </p:nvSpPr>
        <p:spPr>
          <a:xfrm>
            <a:off x="6011694" y="1767136"/>
            <a:ext cx="5394156" cy="3907332"/>
          </a:xfrm>
          <a:prstGeom prst="rect">
            <a:avLst/>
          </a:prstGeom>
          <a:solidFill>
            <a:srgbClr val="27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F2BCB5-4E73-EB3E-AA8E-250AE13D3232}"/>
              </a:ext>
            </a:extLst>
          </p:cNvPr>
          <p:cNvSpPr>
            <a:spLocks noGrp="1"/>
          </p:cNvSpPr>
          <p:nvPr>
            <p:ph type="title" idx="4294967295"/>
          </p:nvPr>
        </p:nvSpPr>
        <p:spPr>
          <a:xfrm>
            <a:off x="556200" y="839362"/>
            <a:ext cx="9726613" cy="753657"/>
          </a:xfrm>
        </p:spPr>
        <p:txBody>
          <a:bodyPr>
            <a:normAutofit/>
          </a:bodyPr>
          <a:lstStyle/>
          <a:p>
            <a:r>
              <a:rPr lang="en-US" sz="3600" b="1" dirty="0">
                <a:solidFill>
                  <a:srgbClr val="273D56"/>
                </a:solidFill>
                <a:latin typeface="Calibri" panose="020F0502020204030204" pitchFamily="34" charset="0"/>
                <a:cs typeface="Calibri" panose="020F0502020204030204" pitchFamily="34" charset="0"/>
              </a:rPr>
              <a:t>Cont’d…</a:t>
            </a:r>
          </a:p>
        </p:txBody>
      </p:sp>
      <p:sp>
        <p:nvSpPr>
          <p:cNvPr id="3" name="Content Placeholder 2">
            <a:extLst>
              <a:ext uri="{FF2B5EF4-FFF2-40B4-BE49-F238E27FC236}">
                <a16:creationId xmlns:a16="http://schemas.microsoft.com/office/drawing/2014/main" id="{E585CE7B-29A6-188F-3C6C-0682786DAD84}"/>
              </a:ext>
            </a:extLst>
          </p:cNvPr>
          <p:cNvSpPr>
            <a:spLocks noGrp="1"/>
          </p:cNvSpPr>
          <p:nvPr>
            <p:ph idx="4294967295"/>
          </p:nvPr>
        </p:nvSpPr>
        <p:spPr>
          <a:xfrm>
            <a:off x="723056" y="1971750"/>
            <a:ext cx="5183119" cy="3384948"/>
          </a:xfrm>
        </p:spPr>
        <p:txBody>
          <a:bodyPr>
            <a:noAutofit/>
          </a:bodyPr>
          <a:lstStyle/>
          <a:p>
            <a:pPr marL="0" marR="0" indent="0">
              <a:lnSpc>
                <a:spcPct val="100000"/>
              </a:lnSpc>
              <a:spcBef>
                <a:spcPts val="0"/>
              </a:spcBef>
              <a:buNone/>
            </a:pPr>
            <a:r>
              <a:rPr lang="en-US" sz="2400"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Credit intermediation and assessment of creditworthiness</a:t>
            </a:r>
            <a:endParaRPr lang="en-US" sz="2400" kern="100" dirty="0">
              <a:solidFill>
                <a:schemeClr val="bg1"/>
              </a:solidFill>
              <a:effectLst/>
              <a:latin typeface="Calibri" panose="020F0502020204030204" pitchFamily="34" charset="0"/>
              <a:ea typeface="Aptos" panose="020B0004020202020204" pitchFamily="34" charset="0"/>
              <a:cs typeface="Calibri" panose="020F0502020204030204" pitchFamily="34" charset="0"/>
            </a:endParaRPr>
          </a:p>
          <a:p>
            <a:pPr marL="342900" marR="0" indent="-342900">
              <a:lnSpc>
                <a:spcPct val="100000"/>
              </a:lnSpc>
              <a:spcBef>
                <a:spcPts val="0"/>
              </a:spcBef>
              <a:buFont typeface="Wingdings" panose="05000000000000000000" pitchFamily="2" charset="2"/>
              <a:buChar char="§"/>
            </a:pPr>
            <a:r>
              <a:rPr lang="en-US" sz="1800" kern="100" dirty="0">
                <a:solidFill>
                  <a:schemeClr val="bg1"/>
                </a:solidFill>
                <a:effectLst/>
                <a:latin typeface="Calibri Light" panose="020F0302020204030204" pitchFamily="34" charset="0"/>
                <a:ea typeface="Aptos" panose="020B0004020202020204" pitchFamily="34" charset="0"/>
                <a:cs typeface="Calibri Light" panose="020F0302020204030204" pitchFamily="34" charset="0"/>
              </a:rPr>
              <a:t>AI-based models and big data are increasingly being used by banks and fintech lenders to assess the creditworthiness of prospective borrowers and make underwriting decisions, both functions at the core of finance</a:t>
            </a:r>
          </a:p>
          <a:p>
            <a:pPr marL="342900" marR="0" indent="-342900">
              <a:lnSpc>
                <a:spcPct val="100000"/>
              </a:lnSpc>
              <a:spcBef>
                <a:spcPts val="0"/>
              </a:spcBef>
              <a:buFont typeface="Wingdings" panose="05000000000000000000" pitchFamily="2" charset="2"/>
              <a:buChar char="§"/>
            </a:pPr>
            <a:r>
              <a:rPr lang="en-US" sz="1800" kern="100" dirty="0">
                <a:solidFill>
                  <a:schemeClr val="bg1"/>
                </a:solidFill>
                <a:effectLst/>
                <a:latin typeface="Calibri Light" panose="020F0302020204030204" pitchFamily="34" charset="0"/>
                <a:ea typeface="Aptos" panose="020B0004020202020204" pitchFamily="34" charset="0"/>
                <a:cs typeface="Calibri Light" panose="020F0302020204030204" pitchFamily="34" charset="0"/>
              </a:rPr>
              <a:t>In the context of credit scoring, ML models are used to predict borrowers’ defaults with superior forecasting accuracy compared to standard statistical models</a:t>
            </a:r>
          </a:p>
        </p:txBody>
      </p:sp>
      <p:sp>
        <p:nvSpPr>
          <p:cNvPr id="4" name="TextBox 3">
            <a:extLst>
              <a:ext uri="{FF2B5EF4-FFF2-40B4-BE49-F238E27FC236}">
                <a16:creationId xmlns:a16="http://schemas.microsoft.com/office/drawing/2014/main" id="{D2004019-2C3D-C768-65F0-8F0E39F4309F}"/>
              </a:ext>
            </a:extLst>
          </p:cNvPr>
          <p:cNvSpPr txBox="1"/>
          <p:nvPr/>
        </p:nvSpPr>
        <p:spPr>
          <a:xfrm>
            <a:off x="513130" y="5707666"/>
            <a:ext cx="10905690" cy="307777"/>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Sources: </a:t>
            </a:r>
            <a:r>
              <a:rPr lang="en-US" sz="1400" i="1" dirty="0" err="1">
                <a:latin typeface="Times New Roman" panose="02020603050405020304" pitchFamily="18" charset="0"/>
                <a:cs typeface="Times New Roman" panose="02020603050405020304" pitchFamily="18" charset="0"/>
              </a:rPr>
              <a:t>Shabsigh</a:t>
            </a:r>
            <a:r>
              <a:rPr lang="en-US" sz="1400" i="1" dirty="0">
                <a:latin typeface="Times New Roman" panose="02020603050405020304" pitchFamily="18" charset="0"/>
                <a:cs typeface="Times New Roman" panose="02020603050405020304" pitchFamily="18" charset="0"/>
              </a:rPr>
              <a:t> (2023); Javaid (2024); </a:t>
            </a:r>
            <a:r>
              <a:rPr lang="en-US" sz="1400" i="1" dirty="0" err="1">
                <a:latin typeface="Times New Roman" panose="02020603050405020304" pitchFamily="18" charset="0"/>
                <a:cs typeface="Times New Roman" panose="02020603050405020304" pitchFamily="18" charset="0"/>
              </a:rPr>
              <a:t>Begenau</a:t>
            </a:r>
            <a:r>
              <a:rPr lang="en-US" sz="1400" i="1" dirty="0">
                <a:latin typeface="Times New Roman" panose="02020603050405020304" pitchFamily="18" charset="0"/>
                <a:cs typeface="Times New Roman" panose="02020603050405020304" pitchFamily="18" charset="0"/>
              </a:rPr>
              <a:t>, et al. (2018</a:t>
            </a:r>
            <a:r>
              <a:rPr lang="en-US" sz="1400" dirty="0"/>
              <a:t>); </a:t>
            </a:r>
            <a:r>
              <a:rPr lang="en-US" sz="1400" i="1" dirty="0">
                <a:latin typeface="Times New Roman" panose="02020603050405020304" pitchFamily="18" charset="0"/>
                <a:cs typeface="Times New Roman" panose="02020603050405020304" pitchFamily="18" charset="0"/>
              </a:rPr>
              <a:t>Lopez-Corleone et al. (2022)</a:t>
            </a:r>
            <a:endParaRPr lang="en-US" sz="1400" dirty="0"/>
          </a:p>
        </p:txBody>
      </p:sp>
      <p:sp>
        <p:nvSpPr>
          <p:cNvPr id="7" name="Rectangle 6">
            <a:extLst>
              <a:ext uri="{FF2B5EF4-FFF2-40B4-BE49-F238E27FC236}">
                <a16:creationId xmlns:a16="http://schemas.microsoft.com/office/drawing/2014/main" id="{7162D17E-36D7-B843-9635-CFD512B33F7B}"/>
              </a:ext>
            </a:extLst>
          </p:cNvPr>
          <p:cNvSpPr/>
          <p:nvPr/>
        </p:nvSpPr>
        <p:spPr>
          <a:xfrm>
            <a:off x="6225702" y="1971750"/>
            <a:ext cx="4948136" cy="3323987"/>
          </a:xfrm>
          <a:prstGeom prst="rect">
            <a:avLst/>
          </a:prstGeom>
        </p:spPr>
        <p:txBody>
          <a:bodyPr wrap="square">
            <a:spAutoFit/>
          </a:bodyPr>
          <a:lstStyle/>
          <a:p>
            <a:r>
              <a:rPr lang="en-US" sz="2400" b="1" kern="100" dirty="0">
                <a:solidFill>
                  <a:schemeClr val="bg1"/>
                </a:solidFill>
                <a:latin typeface="Calibri" panose="020F0502020204030204" pitchFamily="34" charset="0"/>
                <a:ea typeface="Aptos" panose="020B0004020202020204" pitchFamily="34" charset="0"/>
                <a:cs typeface="Calibri" panose="020F0502020204030204" pitchFamily="34" charset="0"/>
              </a:rPr>
              <a:t>Integration of AI in Blockchain-based financial products</a:t>
            </a:r>
            <a:r>
              <a:rPr lang="en-US" sz="2400" kern="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p>
          <a:p>
            <a:pPr marL="342900" marR="0" indent="-342900">
              <a:lnSpc>
                <a:spcPct val="100000"/>
              </a:lnSpc>
              <a:spcBef>
                <a:spcPts val="0"/>
              </a:spcBef>
              <a:buFont typeface="Wingdings" panose="05000000000000000000" pitchFamily="2" charset="2"/>
              <a:buChar char="§"/>
            </a:pPr>
            <a:r>
              <a:rPr lang="en-US" kern="100" dirty="0">
                <a:solidFill>
                  <a:schemeClr val="bg1"/>
                </a:solidFill>
                <a:latin typeface="Calibri Light" panose="020F0302020204030204" pitchFamily="34" charset="0"/>
                <a:ea typeface="Aptos" panose="020B0004020202020204" pitchFamily="34" charset="0"/>
                <a:cs typeface="Calibri Light" panose="020F0302020204030204" pitchFamily="34" charset="0"/>
              </a:rPr>
              <a:t>AI algorithms can execute blockchain-based trades at high speeds and with precision, based on real-time data analysis and predictive models, improving trading efficiency and performance</a:t>
            </a:r>
          </a:p>
          <a:p>
            <a:pPr marL="342900" marR="0" indent="-342900">
              <a:lnSpc>
                <a:spcPct val="100000"/>
              </a:lnSpc>
              <a:spcBef>
                <a:spcPts val="0"/>
              </a:spcBef>
              <a:buFont typeface="Wingdings" panose="05000000000000000000" pitchFamily="2" charset="2"/>
              <a:buChar char="§"/>
            </a:pPr>
            <a:r>
              <a:rPr lang="en-US" kern="100" dirty="0">
                <a:solidFill>
                  <a:schemeClr val="bg1"/>
                </a:solidFill>
                <a:latin typeface="Calibri Light" panose="020F0302020204030204" pitchFamily="34" charset="0"/>
                <a:ea typeface="Aptos" panose="020B0004020202020204" pitchFamily="34" charset="0"/>
                <a:cs typeface="Calibri Light" panose="020F0302020204030204" pitchFamily="34" charset="0"/>
              </a:rPr>
              <a:t>AI also analyzes blockchain data to offer insights and recommendations for optimizing investment portfolios, including those involving cryptocurrencies and blockchain assets</a:t>
            </a:r>
          </a:p>
        </p:txBody>
      </p:sp>
    </p:spTree>
    <p:extLst>
      <p:ext uri="{BB962C8B-B14F-4D97-AF65-F5344CB8AC3E}">
        <p14:creationId xmlns:p14="http://schemas.microsoft.com/office/powerpoint/2010/main" val="159945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0654A1-67BD-B94B-B2BD-3EE8EDB778A1}"/>
              </a:ext>
            </a:extLst>
          </p:cNvPr>
          <p:cNvSpPr/>
          <p:nvPr/>
        </p:nvSpPr>
        <p:spPr>
          <a:xfrm>
            <a:off x="617538" y="1767136"/>
            <a:ext cx="5394156" cy="39073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75E26D0-561C-634D-B45F-6928E3695EE8}"/>
              </a:ext>
            </a:extLst>
          </p:cNvPr>
          <p:cNvSpPr/>
          <p:nvPr/>
        </p:nvSpPr>
        <p:spPr>
          <a:xfrm>
            <a:off x="6011694" y="1767136"/>
            <a:ext cx="5394156" cy="3907332"/>
          </a:xfrm>
          <a:prstGeom prst="rect">
            <a:avLst/>
          </a:prstGeom>
          <a:solidFill>
            <a:srgbClr val="27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47FC6AB-26F2-8843-912E-4EF6E532FAA6}"/>
              </a:ext>
            </a:extLst>
          </p:cNvPr>
          <p:cNvSpPr txBox="1">
            <a:spLocks/>
          </p:cNvSpPr>
          <p:nvPr/>
        </p:nvSpPr>
        <p:spPr>
          <a:xfrm>
            <a:off x="556200" y="372843"/>
            <a:ext cx="9726613" cy="7536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273D56"/>
                </a:solidFill>
                <a:latin typeface="Calibri" panose="020F0502020204030204" pitchFamily="34" charset="0"/>
                <a:cs typeface="Calibri" panose="020F0502020204030204" pitchFamily="34" charset="0"/>
              </a:rPr>
              <a:t>Cont’d…</a:t>
            </a:r>
          </a:p>
        </p:txBody>
      </p:sp>
      <p:sp>
        <p:nvSpPr>
          <p:cNvPr id="3" name="Content Placeholder 2">
            <a:extLst>
              <a:ext uri="{FF2B5EF4-FFF2-40B4-BE49-F238E27FC236}">
                <a16:creationId xmlns:a16="http://schemas.microsoft.com/office/drawing/2014/main" id="{CB38DEE0-2D65-D758-678C-AF2DF81947FF}"/>
              </a:ext>
            </a:extLst>
          </p:cNvPr>
          <p:cNvSpPr>
            <a:spLocks noGrp="1"/>
          </p:cNvSpPr>
          <p:nvPr>
            <p:ph idx="4294967295"/>
          </p:nvPr>
        </p:nvSpPr>
        <p:spPr>
          <a:xfrm>
            <a:off x="556200" y="1338580"/>
            <a:ext cx="4993531" cy="482364"/>
          </a:xfrm>
        </p:spPr>
        <p:txBody>
          <a:bodyPr>
            <a:normAutofit/>
          </a:bodyPr>
          <a:lstStyle/>
          <a:p>
            <a:pPr marL="0" marR="0" indent="0">
              <a:lnSpc>
                <a:spcPct val="100000"/>
              </a:lnSpc>
              <a:spcBef>
                <a:spcPts val="0"/>
              </a:spcBef>
              <a:buNone/>
            </a:pPr>
            <a:r>
              <a:rPr lang="en-US" sz="1800" b="1" kern="100" dirty="0">
                <a:effectLst/>
                <a:latin typeface="Calibri" panose="020F0502020204030204" pitchFamily="34" charset="0"/>
                <a:ea typeface="Aptos" panose="020B0004020202020204" pitchFamily="34" charset="0"/>
                <a:cs typeface="Calibri" panose="020F0502020204030204" pitchFamily="34" charset="0"/>
              </a:rPr>
              <a:t>Challenges and Potential Risks</a:t>
            </a:r>
          </a:p>
        </p:txBody>
      </p:sp>
      <p:sp>
        <p:nvSpPr>
          <p:cNvPr id="4" name="TextBox 3">
            <a:extLst>
              <a:ext uri="{FF2B5EF4-FFF2-40B4-BE49-F238E27FC236}">
                <a16:creationId xmlns:a16="http://schemas.microsoft.com/office/drawing/2014/main" id="{4EE920C5-4CB1-47A8-005F-30C533181D20}"/>
              </a:ext>
            </a:extLst>
          </p:cNvPr>
          <p:cNvSpPr txBox="1"/>
          <p:nvPr/>
        </p:nvSpPr>
        <p:spPr>
          <a:xfrm>
            <a:off x="529864" y="5698306"/>
            <a:ext cx="10800080" cy="307777"/>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Sources: </a:t>
            </a:r>
            <a:r>
              <a:rPr lang="en-US" sz="1400" i="1" dirty="0" err="1">
                <a:latin typeface="Times New Roman" panose="02020603050405020304" pitchFamily="18" charset="0"/>
                <a:cs typeface="Times New Roman" panose="02020603050405020304" pitchFamily="18" charset="0"/>
              </a:rPr>
              <a:t>Shabsigh</a:t>
            </a:r>
            <a:r>
              <a:rPr lang="en-US" sz="1400" i="1" dirty="0">
                <a:latin typeface="Times New Roman" panose="02020603050405020304" pitchFamily="18" charset="0"/>
                <a:cs typeface="Times New Roman" panose="02020603050405020304" pitchFamily="18" charset="0"/>
              </a:rPr>
              <a:t> (2023); Javaid (2024); </a:t>
            </a:r>
            <a:r>
              <a:rPr lang="en-US" sz="1400" i="1" dirty="0" err="1">
                <a:latin typeface="Times New Roman" panose="02020603050405020304" pitchFamily="18" charset="0"/>
                <a:cs typeface="Times New Roman" panose="02020603050405020304" pitchFamily="18" charset="0"/>
              </a:rPr>
              <a:t>Begenau</a:t>
            </a:r>
            <a:r>
              <a:rPr lang="en-US" sz="1400" i="1" dirty="0">
                <a:latin typeface="Times New Roman" panose="02020603050405020304" pitchFamily="18" charset="0"/>
                <a:cs typeface="Times New Roman" panose="02020603050405020304" pitchFamily="18" charset="0"/>
              </a:rPr>
              <a:t> et al. (2018</a:t>
            </a:r>
            <a:r>
              <a:rPr lang="en-US" sz="1400" dirty="0"/>
              <a:t>); </a:t>
            </a:r>
            <a:r>
              <a:rPr lang="en-US" sz="1400" i="1" dirty="0">
                <a:latin typeface="Times New Roman" panose="02020603050405020304" pitchFamily="18" charset="0"/>
                <a:cs typeface="Times New Roman" panose="02020603050405020304" pitchFamily="18" charset="0"/>
              </a:rPr>
              <a:t>Lopez-Corleone et al.(2022)</a:t>
            </a:r>
            <a:endParaRPr lang="en-US" sz="1400" dirty="0"/>
          </a:p>
        </p:txBody>
      </p:sp>
      <p:sp>
        <p:nvSpPr>
          <p:cNvPr id="10" name="Rectangle 9">
            <a:extLst>
              <a:ext uri="{FF2B5EF4-FFF2-40B4-BE49-F238E27FC236}">
                <a16:creationId xmlns:a16="http://schemas.microsoft.com/office/drawing/2014/main" id="{8C45F99D-C98F-8140-A6DC-F8A81DE2345E}"/>
              </a:ext>
            </a:extLst>
          </p:cNvPr>
          <p:cNvSpPr/>
          <p:nvPr/>
        </p:nvSpPr>
        <p:spPr>
          <a:xfrm>
            <a:off x="6335223" y="1979216"/>
            <a:ext cx="4819160" cy="3600986"/>
          </a:xfrm>
          <a:prstGeom prst="rect">
            <a:avLst/>
          </a:prstGeom>
        </p:spPr>
        <p:txBody>
          <a:bodyPr wrap="square">
            <a:spAutoFit/>
          </a:bodyPr>
          <a:lstStyle/>
          <a:p>
            <a:r>
              <a:rPr lang="en-US" sz="2400" b="1" kern="100" dirty="0">
                <a:solidFill>
                  <a:schemeClr val="bg1"/>
                </a:solidFill>
                <a:latin typeface="Calibri" panose="020F0502020204030204" pitchFamily="34" charset="0"/>
                <a:ea typeface="Aptos" panose="020B0004020202020204" pitchFamily="34" charset="0"/>
                <a:cs typeface="Calibri" panose="020F0502020204030204" pitchFamily="34" charset="0"/>
              </a:rPr>
              <a:t>Employment risks and the question of skills</a:t>
            </a:r>
          </a:p>
          <a:p>
            <a:pPr marL="457200" marR="0" indent="-457200">
              <a:lnSpc>
                <a:spcPct val="100000"/>
              </a:lnSpc>
              <a:spcBef>
                <a:spcPts val="0"/>
              </a:spcBef>
              <a:buFont typeface="Wingdings" panose="05000000000000000000" pitchFamily="2" charset="2"/>
              <a:buChar char="§"/>
            </a:pPr>
            <a:r>
              <a:rPr lang="en-US" kern="100" dirty="0">
                <a:solidFill>
                  <a:schemeClr val="bg1"/>
                </a:solidFill>
                <a:latin typeface="Calibri Light" panose="020F0302020204030204" pitchFamily="34" charset="0"/>
                <a:ea typeface="Aptos" panose="020B0004020202020204" pitchFamily="34" charset="0"/>
                <a:cs typeface="Calibri Light" panose="020F0302020204030204" pitchFamily="34" charset="0"/>
              </a:rPr>
              <a:t>The deployment of AI and big data in finance requires different skills which only a few of the workers and leaders in finance have</a:t>
            </a:r>
          </a:p>
          <a:p>
            <a:pPr marL="457200" marR="0" indent="-457200">
              <a:lnSpc>
                <a:spcPct val="100000"/>
              </a:lnSpc>
              <a:spcBef>
                <a:spcPts val="0"/>
              </a:spcBef>
              <a:buFont typeface="Wingdings" panose="05000000000000000000" pitchFamily="2" charset="2"/>
              <a:buChar char="§"/>
            </a:pPr>
            <a:r>
              <a:rPr lang="en-US" kern="100" dirty="0">
                <a:solidFill>
                  <a:schemeClr val="bg1"/>
                </a:solidFill>
                <a:latin typeface="Calibri Light" panose="020F0302020204030204" pitchFamily="34" charset="0"/>
                <a:ea typeface="Aptos" panose="020B0004020202020204" pitchFamily="34" charset="0"/>
                <a:cs typeface="Calibri Light" panose="020F0302020204030204" pitchFamily="34" charset="0"/>
              </a:rPr>
              <a:t>Firms will need to invest in human capital and acquire skills related to AI and Big Data management if they have to exploit value from data</a:t>
            </a:r>
          </a:p>
          <a:p>
            <a:pPr marL="457200" marR="0" indent="-457200">
              <a:lnSpc>
                <a:spcPct val="100000"/>
              </a:lnSpc>
              <a:spcBef>
                <a:spcPts val="0"/>
              </a:spcBef>
              <a:buFont typeface="Wingdings" panose="05000000000000000000" pitchFamily="2" charset="2"/>
              <a:buChar char="§"/>
            </a:pPr>
            <a:r>
              <a:rPr lang="en-US" kern="100" dirty="0">
                <a:solidFill>
                  <a:schemeClr val="bg1"/>
                </a:solidFill>
                <a:latin typeface="Calibri Light" panose="020F0302020204030204" pitchFamily="34" charset="0"/>
                <a:ea typeface="Aptos" panose="020B0004020202020204" pitchFamily="34" charset="0"/>
                <a:cs typeface="Calibri Light" panose="020F0302020204030204" pitchFamily="34" charset="0"/>
              </a:rPr>
              <a:t>AI and ML technologies are likely to render some workers jobless as machines replace humans in automated processes</a:t>
            </a:r>
            <a:endParaRPr lang="en-US" kern="100" dirty="0">
              <a:solidFill>
                <a:schemeClr val="bg1"/>
              </a:solidFill>
              <a:latin typeface="Calibri" panose="020F0502020204030204" pitchFamily="34" charset="0"/>
              <a:ea typeface="Aptos" panose="020B000402020202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40368625-82E3-454D-B838-3D339D958325}"/>
              </a:ext>
            </a:extLst>
          </p:cNvPr>
          <p:cNvSpPr/>
          <p:nvPr/>
        </p:nvSpPr>
        <p:spPr>
          <a:xfrm>
            <a:off x="907915" y="1979216"/>
            <a:ext cx="4798979" cy="2400657"/>
          </a:xfrm>
          <a:prstGeom prst="rect">
            <a:avLst/>
          </a:prstGeom>
        </p:spPr>
        <p:txBody>
          <a:bodyPr wrap="square">
            <a:spAutoFit/>
          </a:bodyPr>
          <a:lstStyle/>
          <a:p>
            <a:r>
              <a:rPr lang="en-US" sz="2400" b="1" kern="100" dirty="0">
                <a:solidFill>
                  <a:schemeClr val="bg1"/>
                </a:solidFill>
                <a:latin typeface="Calibri" panose="020F0502020204030204" pitchFamily="34" charset="0"/>
                <a:ea typeface="Aptos" panose="020B0004020202020204" pitchFamily="34" charset="0"/>
                <a:cs typeface="Calibri" panose="020F0502020204030204" pitchFamily="34" charset="0"/>
              </a:rPr>
              <a:t>Risk of tacit collusions </a:t>
            </a:r>
          </a:p>
          <a:p>
            <a:pPr marL="457200" marR="0" indent="-457200">
              <a:lnSpc>
                <a:spcPct val="100000"/>
              </a:lnSpc>
              <a:spcBef>
                <a:spcPts val="0"/>
              </a:spcBef>
              <a:buFont typeface="Wingdings" panose="05000000000000000000" pitchFamily="2" charset="2"/>
              <a:buChar char="§"/>
            </a:pPr>
            <a:r>
              <a:rPr lang="en-US" kern="100" dirty="0">
                <a:solidFill>
                  <a:schemeClr val="bg1"/>
                </a:solidFill>
                <a:latin typeface="Calibri Light" panose="020F0302020204030204" pitchFamily="34" charset="0"/>
                <a:ea typeface="Aptos" panose="020B0004020202020204" pitchFamily="34" charset="0"/>
                <a:cs typeface="Calibri Light" panose="020F0302020204030204" pitchFamily="34" charset="0"/>
              </a:rPr>
              <a:t>AI and ML can cause similar trading behaviors among different entities due to the use of similar algorithms and data-driven strategies</a:t>
            </a:r>
          </a:p>
          <a:p>
            <a:pPr marL="457200" marR="0" indent="-457200">
              <a:lnSpc>
                <a:spcPct val="100000"/>
              </a:lnSpc>
              <a:spcBef>
                <a:spcPts val="0"/>
              </a:spcBef>
              <a:buFont typeface="Wingdings" panose="05000000000000000000" pitchFamily="2" charset="2"/>
              <a:buChar char="§"/>
            </a:pPr>
            <a:r>
              <a:rPr lang="en-US" kern="100" dirty="0">
                <a:solidFill>
                  <a:schemeClr val="bg1"/>
                </a:solidFill>
                <a:latin typeface="Calibri Light" panose="020F0302020204030204" pitchFamily="34" charset="0"/>
                <a:ea typeface="Aptos" panose="020B0004020202020204" pitchFamily="34" charset="0"/>
                <a:cs typeface="Calibri Light" panose="020F0302020204030204" pitchFamily="34" charset="0"/>
              </a:rPr>
              <a:t>This can result in coordinated price movements and market impact without explicit agreements</a:t>
            </a: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2668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A20F8-7588-6147-005A-BA4A711013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1E03E6-92D6-583C-D7E1-B57DDB06E28C}"/>
              </a:ext>
            </a:extLst>
          </p:cNvPr>
          <p:cNvSpPr>
            <a:spLocks noGrp="1"/>
          </p:cNvSpPr>
          <p:nvPr>
            <p:ph type="title" idx="4294967295"/>
          </p:nvPr>
        </p:nvSpPr>
        <p:spPr>
          <a:xfrm>
            <a:off x="1027457" y="756010"/>
            <a:ext cx="12192000" cy="642869"/>
          </a:xfrm>
        </p:spPr>
        <p:txBody>
          <a:bodyPr>
            <a:noAutofit/>
          </a:bodyPr>
          <a:lstStyle/>
          <a:p>
            <a:pPr>
              <a:spcAft>
                <a:spcPts val="800"/>
              </a:spcAft>
            </a:pPr>
            <a:r>
              <a:rPr lang="en-US" sz="3600" b="1" kern="0" dirty="0">
                <a:latin typeface="Calibri" panose="020F0502020204030204" pitchFamily="34" charset="0"/>
                <a:ea typeface="Times New Roman" panose="02020603050405020304" pitchFamily="18" charset="0"/>
                <a:cs typeface="Calibri" panose="020F0502020204030204" pitchFamily="34" charset="0"/>
              </a:rPr>
              <a:t>Use of</a:t>
            </a:r>
            <a:r>
              <a:rPr lang="en-KE" sz="3600" b="1" kern="0" cap="none"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kern="0" cap="none" dirty="0">
                <a:effectLst/>
                <a:latin typeface="Calibri" panose="020F0502020204030204" pitchFamily="34" charset="0"/>
                <a:ea typeface="Times New Roman" panose="02020603050405020304" pitchFamily="18" charset="0"/>
                <a:cs typeface="Calibri" panose="020F0502020204030204" pitchFamily="34" charset="0"/>
              </a:rPr>
              <a:t>Big Data</a:t>
            </a:r>
            <a:r>
              <a:rPr lang="en-KE" sz="3600" b="1" cap="none" dirty="0">
                <a:effectLst/>
                <a:latin typeface="Calibri" panose="020F0502020204030204" pitchFamily="34" charset="0"/>
                <a:ea typeface="Aptos" panose="020B0004020202020204" pitchFamily="34" charset="0"/>
                <a:cs typeface="Calibri" panose="020F0502020204030204" pitchFamily="34" charset="0"/>
              </a:rPr>
              <a:t>, </a:t>
            </a:r>
            <a:r>
              <a:rPr lang="en-US" sz="3600" b="1" cap="none" dirty="0">
                <a:effectLst/>
                <a:latin typeface="Calibri" panose="020F0502020204030204" pitchFamily="34" charset="0"/>
                <a:ea typeface="Aptos" panose="020B0004020202020204" pitchFamily="34" charset="0"/>
                <a:cs typeface="Calibri" panose="020F0502020204030204" pitchFamily="34" charset="0"/>
              </a:rPr>
              <a:t>AI and ML </a:t>
            </a:r>
            <a:r>
              <a:rPr lang="en-KE" sz="3600" b="1" cap="none" dirty="0">
                <a:effectLst/>
                <a:latin typeface="Calibri" panose="020F0502020204030204" pitchFamily="34" charset="0"/>
                <a:ea typeface="Aptos" panose="020B0004020202020204" pitchFamily="34" charset="0"/>
                <a:cs typeface="Calibri" panose="020F0502020204030204" pitchFamily="34" charset="0"/>
              </a:rPr>
              <a:t>in </a:t>
            </a:r>
            <a:r>
              <a:rPr lang="en-US" sz="3600" b="1" cap="none" dirty="0">
                <a:effectLst/>
                <a:latin typeface="Calibri" panose="020F0502020204030204" pitchFamily="34" charset="0"/>
                <a:ea typeface="Aptos" panose="020B0004020202020204" pitchFamily="34" charset="0"/>
                <a:cs typeface="Calibri" panose="020F0502020204030204" pitchFamily="34" charset="0"/>
              </a:rPr>
              <a:t>C</a:t>
            </a:r>
            <a:r>
              <a:rPr lang="en-KE" sz="3600" b="1" cap="none" dirty="0">
                <a:effectLst/>
                <a:latin typeface="Calibri" panose="020F0502020204030204" pitchFamily="34" charset="0"/>
                <a:ea typeface="Aptos" panose="020B0004020202020204" pitchFamily="34" charset="0"/>
                <a:cs typeface="Calibri" panose="020F0502020204030204" pitchFamily="34" charset="0"/>
              </a:rPr>
              <a:t>entral </a:t>
            </a:r>
            <a:r>
              <a:rPr lang="en-US" sz="3600" b="1" cap="none" dirty="0">
                <a:effectLst/>
                <a:latin typeface="Calibri" panose="020F0502020204030204" pitchFamily="34" charset="0"/>
                <a:ea typeface="Aptos" panose="020B0004020202020204" pitchFamily="34" charset="0"/>
                <a:cs typeface="Calibri" panose="020F0502020204030204" pitchFamily="34" charset="0"/>
              </a:rPr>
              <a:t>B</a:t>
            </a:r>
            <a:r>
              <a:rPr lang="en-KE" sz="3600" b="1" cap="none">
                <a:effectLst/>
                <a:latin typeface="Calibri" panose="020F0502020204030204" pitchFamily="34" charset="0"/>
                <a:ea typeface="Aptos" panose="020B0004020202020204" pitchFamily="34" charset="0"/>
                <a:cs typeface="Calibri" panose="020F0502020204030204" pitchFamily="34" charset="0"/>
              </a:rPr>
              <a:t>anks</a:t>
            </a:r>
            <a:endParaRPr lang="en-KE" sz="3600" kern="100" dirty="0">
              <a:effectLst/>
              <a:latin typeface="Calibri" panose="020F0502020204030204" pitchFamily="34" charset="0"/>
              <a:ea typeface="Aptos" panose="020B000402020202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61B80F5-4F45-53B5-D053-CC393BED534C}"/>
              </a:ext>
            </a:extLst>
          </p:cNvPr>
          <p:cNvSpPr txBox="1"/>
          <p:nvPr/>
        </p:nvSpPr>
        <p:spPr>
          <a:xfrm>
            <a:off x="1005999" y="5336162"/>
            <a:ext cx="5332152" cy="307777"/>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Source: Araujo et al.(2024);Doerr et al. (2021)</a:t>
            </a:r>
          </a:p>
        </p:txBody>
      </p:sp>
      <p:sp>
        <p:nvSpPr>
          <p:cNvPr id="6" name="Rectangle 5" descr="Robot">
            <a:extLst>
              <a:ext uri="{FF2B5EF4-FFF2-40B4-BE49-F238E27FC236}">
                <a16:creationId xmlns:a16="http://schemas.microsoft.com/office/drawing/2014/main" id="{5EFE6AC1-3FEF-694C-B7D3-FE66600496B2}"/>
              </a:ext>
            </a:extLst>
          </p:cNvPr>
          <p:cNvSpPr/>
          <p:nvPr/>
        </p:nvSpPr>
        <p:spPr>
          <a:xfrm>
            <a:off x="6365929" y="1941464"/>
            <a:ext cx="964687" cy="964687"/>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7" name="Rectangle 6">
            <a:extLst>
              <a:ext uri="{FF2B5EF4-FFF2-40B4-BE49-F238E27FC236}">
                <a16:creationId xmlns:a16="http://schemas.microsoft.com/office/drawing/2014/main" id="{A65AD15F-6E26-0544-A6A6-3C276C2E2558}"/>
              </a:ext>
            </a:extLst>
          </p:cNvPr>
          <p:cNvSpPr/>
          <p:nvPr/>
        </p:nvSpPr>
        <p:spPr>
          <a:xfrm>
            <a:off x="1027457" y="2044659"/>
            <a:ext cx="964687" cy="964687"/>
          </a:xfrm>
          <a:prstGeom prst="rect">
            <a:avLst/>
          </a:prstGeom>
          <a: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8" name="Rectangle 7">
            <a:extLst>
              <a:ext uri="{FF2B5EF4-FFF2-40B4-BE49-F238E27FC236}">
                <a16:creationId xmlns:a16="http://schemas.microsoft.com/office/drawing/2014/main" id="{FDABB779-E5F4-FA4F-92BE-98F9103D8383}"/>
              </a:ext>
            </a:extLst>
          </p:cNvPr>
          <p:cNvSpPr/>
          <p:nvPr/>
        </p:nvSpPr>
        <p:spPr>
          <a:xfrm>
            <a:off x="1027457" y="3086083"/>
            <a:ext cx="4608100" cy="1477328"/>
          </a:xfrm>
          <a:prstGeom prst="rect">
            <a:avLst/>
          </a:prstGeom>
        </p:spPr>
        <p:txBody>
          <a:bodyPr wrap="square">
            <a:spAutoFit/>
          </a:bodyPr>
          <a:lstStyle/>
          <a:p>
            <a:pPr lvl="0">
              <a:spcAft>
                <a:spcPts val="0"/>
              </a:spcAft>
              <a:tabLst>
                <a:tab pos="457200" algn="l"/>
              </a:tabLst>
            </a:pPr>
            <a:r>
              <a:rPr lang="en-US" b="1" dirty="0">
                <a:latin typeface="Calibri" panose="020F0502020204030204" pitchFamily="34" charset="0"/>
                <a:ea typeface="Calibri" panose="020F0502020204030204" pitchFamily="34" charset="0"/>
                <a:cs typeface="Times New Roman" panose="02020603050405020304" pitchFamily="18" charset="0"/>
              </a:rPr>
              <a:t>Monetary Policy and Economic Forecasting: </a:t>
            </a:r>
          </a:p>
          <a:p>
            <a:pPr lvl="0">
              <a:spcAft>
                <a:spcPts val="0"/>
              </a:spcAft>
              <a:tabLst>
                <a:tab pos="457200" algn="l"/>
              </a:tabLst>
            </a:pPr>
            <a:r>
              <a:rPr lang="en-US" dirty="0">
                <a:latin typeface="Calibri Light" panose="020F0302020204030204" pitchFamily="34" charset="0"/>
                <a:ea typeface="Calibri" panose="020F0502020204030204" pitchFamily="34" charset="0"/>
                <a:cs typeface="Calibri Light" panose="020F0302020204030204" pitchFamily="34" charset="0"/>
              </a:rPr>
              <a:t>Big data and AI enable central banks to </a:t>
            </a:r>
            <a:r>
              <a:rPr lang="en-US" dirty="0" err="1">
                <a:latin typeface="Calibri Light" panose="020F0302020204030204" pitchFamily="34" charset="0"/>
                <a:ea typeface="Calibri" panose="020F0502020204030204" pitchFamily="34" charset="0"/>
                <a:cs typeface="Calibri Light" panose="020F0302020204030204" pitchFamily="34" charset="0"/>
              </a:rPr>
              <a:t>analyse</a:t>
            </a:r>
            <a:r>
              <a:rPr lang="en-US" dirty="0">
                <a:latin typeface="Calibri Light" panose="020F0302020204030204" pitchFamily="34" charset="0"/>
                <a:ea typeface="Calibri" panose="020F0502020204030204" pitchFamily="34" charset="0"/>
                <a:cs typeface="Calibri Light" panose="020F0302020204030204" pitchFamily="34" charset="0"/>
              </a:rPr>
              <a:t> vast amounts of financial and economic data for more accurate forecasting and decision-making in monetary policy.</a:t>
            </a:r>
          </a:p>
        </p:txBody>
      </p:sp>
      <p:sp>
        <p:nvSpPr>
          <p:cNvPr id="9" name="Rectangle 8">
            <a:extLst>
              <a:ext uri="{FF2B5EF4-FFF2-40B4-BE49-F238E27FC236}">
                <a16:creationId xmlns:a16="http://schemas.microsoft.com/office/drawing/2014/main" id="{8CEE55FE-29C2-2546-8CBD-F29015A6DD01}"/>
              </a:ext>
            </a:extLst>
          </p:cNvPr>
          <p:cNvSpPr/>
          <p:nvPr/>
        </p:nvSpPr>
        <p:spPr>
          <a:xfrm>
            <a:off x="6477757" y="3086083"/>
            <a:ext cx="4592319" cy="1477328"/>
          </a:xfrm>
          <a:prstGeom prst="rect">
            <a:avLst/>
          </a:prstGeom>
        </p:spPr>
        <p:txBody>
          <a:bodyPr wrap="square">
            <a:spAutoFit/>
          </a:bodyPr>
          <a:lstStyle/>
          <a:p>
            <a:pPr lvl="0">
              <a:spcAft>
                <a:spcPts val="0"/>
              </a:spcAft>
              <a:tabLst>
                <a:tab pos="457200" algn="l"/>
              </a:tabLst>
            </a:pPr>
            <a:r>
              <a:rPr lang="en-US" b="1" dirty="0">
                <a:latin typeface="Calibri" panose="020F0502020204030204" pitchFamily="34" charset="0"/>
                <a:ea typeface="Calibri" panose="020F0502020204030204" pitchFamily="34" charset="0"/>
                <a:cs typeface="Times New Roman" panose="02020603050405020304" pitchFamily="18" charset="0"/>
              </a:rPr>
              <a:t>Regulatory Compliance and Supervision: </a:t>
            </a:r>
          </a:p>
          <a:p>
            <a:pPr lvl="0">
              <a:spcAft>
                <a:spcPts val="0"/>
              </a:spcAft>
              <a:tabLst>
                <a:tab pos="457200" algn="l"/>
              </a:tabLst>
            </a:pPr>
            <a:r>
              <a:rPr lang="en-US" dirty="0">
                <a:latin typeface="Calibri Light" panose="020F0302020204030204" pitchFamily="34" charset="0"/>
                <a:ea typeface="Calibri" panose="020F0502020204030204" pitchFamily="34" charset="0"/>
                <a:cs typeface="Calibri Light" panose="020F0302020204030204" pitchFamily="34" charset="0"/>
              </a:rPr>
              <a:t>AI and machine learning help in monitoring financial institutions for compliance with regulations, detecting potential risks, and improving oversight efficiency.</a:t>
            </a:r>
          </a:p>
        </p:txBody>
      </p:sp>
      <p:cxnSp>
        <p:nvCxnSpPr>
          <p:cNvPr id="11" name="Straight Connector 10">
            <a:extLst>
              <a:ext uri="{FF2B5EF4-FFF2-40B4-BE49-F238E27FC236}">
                <a16:creationId xmlns:a16="http://schemas.microsoft.com/office/drawing/2014/main" id="{F2633DC4-E8EF-0344-8A8A-837BAC230FA8}"/>
              </a:ext>
            </a:extLst>
          </p:cNvPr>
          <p:cNvCxnSpPr/>
          <p:nvPr/>
        </p:nvCxnSpPr>
        <p:spPr>
          <a:xfrm>
            <a:off x="6018179" y="1941464"/>
            <a:ext cx="0" cy="2621947"/>
          </a:xfrm>
          <a:prstGeom prst="line">
            <a:avLst/>
          </a:prstGeom>
          <a:ln w="6350">
            <a:solidFill>
              <a:srgbClr val="FF993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9432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A1C47-8DE4-7FBF-7A4E-B0A52BF785A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54FDFA2-CE80-F24B-B09C-C50337FBB0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9C24221-2BE0-A9E7-F636-C6DC10019F9B}"/>
              </a:ext>
            </a:extLst>
          </p:cNvPr>
          <p:cNvSpPr>
            <a:spLocks noGrp="1"/>
          </p:cNvSpPr>
          <p:nvPr>
            <p:ph type="title" idx="4294967295"/>
          </p:nvPr>
        </p:nvSpPr>
        <p:spPr>
          <a:xfrm>
            <a:off x="635541" y="562685"/>
            <a:ext cx="8690988" cy="504825"/>
          </a:xfrm>
        </p:spPr>
        <p:txBody>
          <a:bodyPr>
            <a:noAutofit/>
          </a:bodyPr>
          <a:lstStyle/>
          <a:p>
            <a:r>
              <a:rPr lang="en-US" sz="3600" b="1" dirty="0">
                <a:solidFill>
                  <a:schemeClr val="bg1"/>
                </a:solidFill>
                <a:latin typeface="Calibri" panose="020F0502020204030204" pitchFamily="34" charset="0"/>
                <a:cs typeface="Calibri" panose="020F0502020204030204" pitchFamily="34" charset="0"/>
              </a:rPr>
              <a:t>Cont’d…</a:t>
            </a:r>
          </a:p>
        </p:txBody>
      </p:sp>
      <p:sp>
        <p:nvSpPr>
          <p:cNvPr id="3" name="Content Placeholder 2">
            <a:extLst>
              <a:ext uri="{FF2B5EF4-FFF2-40B4-BE49-F238E27FC236}">
                <a16:creationId xmlns:a16="http://schemas.microsoft.com/office/drawing/2014/main" id="{4D1C4E0E-9063-D8AE-863A-7B6D0A81911D}"/>
              </a:ext>
            </a:extLst>
          </p:cNvPr>
          <p:cNvSpPr>
            <a:spLocks noGrp="1"/>
          </p:cNvSpPr>
          <p:nvPr>
            <p:ph idx="4294967295"/>
          </p:nvPr>
        </p:nvSpPr>
        <p:spPr>
          <a:xfrm>
            <a:off x="1076961" y="1370232"/>
            <a:ext cx="7074818" cy="4117535"/>
          </a:xfrm>
        </p:spPr>
        <p:txBody>
          <a:bodyPr>
            <a:noAutofit/>
          </a:bodyPr>
          <a:lstStyle/>
          <a:p>
            <a:pPr marL="0" marR="0" indent="0">
              <a:lnSpc>
                <a:spcPct val="100000"/>
              </a:lnSpc>
              <a:spcBef>
                <a:spcPts val="0"/>
              </a:spcBef>
              <a:buNone/>
            </a:pPr>
            <a:r>
              <a:rPr lang="en-US" sz="2400" b="1" kern="100" dirty="0">
                <a:effectLst/>
                <a:latin typeface="Calibri" panose="020F0502020204030204" pitchFamily="34" charset="0"/>
                <a:ea typeface="Aptos" panose="020B0004020202020204" pitchFamily="34" charset="0"/>
                <a:cs typeface="Calibri" panose="020F0502020204030204" pitchFamily="34" charset="0"/>
              </a:rPr>
              <a:t>Globally</a:t>
            </a:r>
          </a:p>
          <a:p>
            <a:pPr>
              <a:lnSpc>
                <a:spcPct val="110000"/>
              </a:lnSpc>
              <a:spcBef>
                <a:spcPts val="0"/>
              </a:spcBef>
            </a:pPr>
            <a:r>
              <a:rPr lang="en-US" sz="1400" b="1" kern="100" dirty="0">
                <a:effectLst/>
                <a:latin typeface="Calibri" panose="020F0502020204030204" pitchFamily="34" charset="0"/>
                <a:ea typeface="Aptos" panose="020B0004020202020204" pitchFamily="34" charset="0"/>
                <a:cs typeface="Calibri" panose="020F0502020204030204" pitchFamily="34" charset="0"/>
              </a:rPr>
              <a:t>The Bank of Canada:</a:t>
            </a:r>
            <a:r>
              <a:rPr lang="en-US" sz="1400" b="0" i="0" dirty="0">
                <a:solidFill>
                  <a:srgbClr val="676984"/>
                </a:solidFill>
                <a:effectLst/>
                <a:latin typeface="Calibri" panose="020F0502020204030204" pitchFamily="34" charset="0"/>
                <a:cs typeface="Calibri" panose="020F0502020204030204" pitchFamily="34" charset="0"/>
              </a:rPr>
              <a:t> </a:t>
            </a:r>
            <a:r>
              <a:rPr lang="en-US" sz="1400" dirty="0">
                <a:effectLst/>
                <a:latin typeface="Calibri Light" panose="020F0302020204030204" pitchFamily="34" charset="0"/>
                <a:cs typeface="Calibri Light" panose="020F0302020204030204" pitchFamily="34" charset="0"/>
              </a:rPr>
              <a:t>Since 2017, the bank has used AI to forecast inflation, economic activity, and demand for bank notes, track sentiments in key sectors of the economy, clean and verify regulatory data, improve efficiency and de-risk operations</a:t>
            </a:r>
          </a:p>
          <a:p>
            <a:pPr>
              <a:lnSpc>
                <a:spcPct val="110000"/>
              </a:lnSpc>
              <a:spcBef>
                <a:spcPts val="0"/>
              </a:spcBef>
            </a:pPr>
            <a:r>
              <a:rPr lang="en-US" sz="1400" dirty="0">
                <a:effectLst/>
                <a:latin typeface="Calibri Light" panose="020F0302020204030204" pitchFamily="34" charset="0"/>
                <a:cs typeface="Calibri Light" panose="020F0302020204030204" pitchFamily="34" charset="0"/>
              </a:rPr>
              <a:t> </a:t>
            </a:r>
          </a:p>
          <a:p>
            <a:pPr>
              <a:lnSpc>
                <a:spcPct val="110000"/>
              </a:lnSpc>
              <a:spcBef>
                <a:spcPts val="0"/>
              </a:spcBef>
            </a:pPr>
            <a:r>
              <a:rPr lang="en-US" sz="1400" b="1" kern="100" dirty="0">
                <a:effectLst/>
                <a:latin typeface="Calibri" panose="020F0502020204030204" pitchFamily="34" charset="0"/>
                <a:ea typeface="Aptos" panose="020B0004020202020204" pitchFamily="34" charset="0"/>
                <a:cs typeface="Calibri" panose="020F0502020204030204" pitchFamily="34" charset="0"/>
              </a:rPr>
              <a:t>The European Central Bank (ECB)</a:t>
            </a:r>
            <a:r>
              <a:rPr lang="en-US" sz="1400" kern="100" dirty="0">
                <a:effectLst/>
                <a:latin typeface="Calibri" panose="020F0502020204030204" pitchFamily="34" charset="0"/>
                <a:ea typeface="Aptos" panose="020B0004020202020204" pitchFamily="34" charset="0"/>
                <a:cs typeface="Calibri" panose="020F0502020204030204" pitchFamily="34" charset="0"/>
              </a:rPr>
              <a:t>: </a:t>
            </a:r>
            <a:r>
              <a:rPr lang="en-US" sz="1400" kern="100" dirty="0">
                <a:latin typeface="Calibri Light" panose="020F0302020204030204" pitchFamily="34" charset="0"/>
                <a:ea typeface="Aptos" panose="020B0004020202020204" pitchFamily="34" charset="0"/>
                <a:cs typeface="Calibri Light" panose="020F0302020204030204" pitchFamily="34" charset="0"/>
              </a:rPr>
              <a:t>T</a:t>
            </a:r>
            <a:r>
              <a:rPr lang="en-US" sz="1400" kern="100" dirty="0">
                <a:effectLst/>
                <a:latin typeface="Calibri Light" panose="020F0302020204030204" pitchFamily="34" charset="0"/>
                <a:ea typeface="Aptos" panose="020B0004020202020204" pitchFamily="34" charset="0"/>
                <a:cs typeface="Calibri Light" panose="020F0302020204030204" pitchFamily="34" charset="0"/>
              </a:rPr>
              <a:t>he ECB </a:t>
            </a:r>
            <a:r>
              <a:rPr lang="en-US" sz="1400" kern="100" dirty="0">
                <a:latin typeface="Calibri Light" panose="020F0302020204030204" pitchFamily="34" charset="0"/>
                <a:ea typeface="Aptos" panose="020B0004020202020204" pitchFamily="34" charset="0"/>
                <a:cs typeface="Calibri Light" panose="020F0302020204030204" pitchFamily="34" charset="0"/>
              </a:rPr>
              <a:t>has used</a:t>
            </a:r>
            <a:r>
              <a:rPr lang="en-US" sz="1400" kern="100" dirty="0">
                <a:effectLst/>
                <a:latin typeface="Calibri Light" panose="020F0302020204030204" pitchFamily="34" charset="0"/>
                <a:ea typeface="Aptos" panose="020B0004020202020204" pitchFamily="34" charset="0"/>
                <a:cs typeface="Calibri Light" panose="020F0302020204030204" pitchFamily="34" charset="0"/>
              </a:rPr>
              <a:t> AI and Big data in communication, </a:t>
            </a:r>
            <a:r>
              <a:rPr lang="en-US" sz="1400" kern="100" dirty="0">
                <a:latin typeface="Calibri Light" panose="020F0302020204030204" pitchFamily="34" charset="0"/>
                <a:ea typeface="Aptos" panose="020B0004020202020204" pitchFamily="34" charset="0"/>
                <a:cs typeface="Calibri Light" panose="020F0302020204030204" pitchFamily="34" charset="0"/>
              </a:rPr>
              <a:t>m</a:t>
            </a:r>
            <a:r>
              <a:rPr lang="en-US" sz="1400" kern="100" dirty="0">
                <a:effectLst/>
                <a:latin typeface="Calibri Light" panose="020F0302020204030204" pitchFamily="34" charset="0"/>
                <a:ea typeface="Aptos" panose="020B0004020202020204" pitchFamily="34" charset="0"/>
                <a:cs typeface="Calibri Light" panose="020F0302020204030204" pitchFamily="34" charset="0"/>
              </a:rPr>
              <a:t>acroeconomic trends analysis, monitoring financial stability, assessing the effectiveness of monetary policy, and detecting systemic risks</a:t>
            </a:r>
          </a:p>
          <a:p>
            <a:pPr>
              <a:lnSpc>
                <a:spcPct val="110000"/>
              </a:lnSpc>
              <a:spcBef>
                <a:spcPts val="0"/>
              </a:spcBef>
            </a:pPr>
            <a:endParaRPr lang="en-US" sz="1400" kern="100" dirty="0">
              <a:effectLst/>
              <a:latin typeface="Calibri Light" panose="020F0302020204030204" pitchFamily="34" charset="0"/>
              <a:ea typeface="Aptos" panose="020B0004020202020204" pitchFamily="34" charset="0"/>
              <a:cs typeface="Calibri Light" panose="020F0302020204030204" pitchFamily="34" charset="0"/>
            </a:endParaRPr>
          </a:p>
          <a:p>
            <a:pPr>
              <a:lnSpc>
                <a:spcPct val="110000"/>
              </a:lnSpc>
              <a:spcBef>
                <a:spcPts val="0"/>
              </a:spcBef>
            </a:pPr>
            <a:r>
              <a:rPr lang="en-US" sz="1400" b="1" kern="0" dirty="0">
                <a:effectLst/>
                <a:latin typeface="Calibri" panose="020F0502020204030204" pitchFamily="34" charset="0"/>
                <a:ea typeface="Times New Roman" panose="02020603050405020304" pitchFamily="18" charset="0"/>
                <a:cs typeface="Calibri" panose="020F0502020204030204" pitchFamily="34" charset="0"/>
              </a:rPr>
              <a:t>Federal Reserve (U.S.):</a:t>
            </a:r>
            <a:r>
              <a:rPr lang="en-US" sz="14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400" kern="0" dirty="0">
                <a:effectLst/>
                <a:latin typeface="Calibri Light" panose="020F0302020204030204" pitchFamily="34" charset="0"/>
                <a:ea typeface="Times New Roman" panose="02020603050405020304" pitchFamily="18" charset="0"/>
                <a:cs typeface="Calibri Light" panose="020F0302020204030204" pitchFamily="34" charset="0"/>
              </a:rPr>
              <a:t>Since 2011, the Federal Reserve has done away with the traditional supervision and forecasting methods. With </a:t>
            </a:r>
            <a:r>
              <a:rPr lang="en-US" sz="1400" kern="0" dirty="0">
                <a:latin typeface="Calibri Light" panose="020F0302020204030204" pitchFamily="34" charset="0"/>
                <a:ea typeface="Times New Roman" panose="02020603050405020304" pitchFamily="18" charset="0"/>
                <a:cs typeface="Calibri Light" panose="020F0302020204030204" pitchFamily="34" charset="0"/>
              </a:rPr>
              <a:t>modern technologies, t</a:t>
            </a:r>
            <a:r>
              <a:rPr lang="en-US" sz="1400" kern="0" dirty="0">
                <a:effectLst/>
                <a:latin typeface="Calibri Light" panose="020F0302020204030204" pitchFamily="34" charset="0"/>
                <a:ea typeface="Times New Roman" panose="02020603050405020304" pitchFamily="18" charset="0"/>
                <a:cs typeface="Calibri Light" panose="020F0302020204030204" pitchFamily="34" charset="0"/>
              </a:rPr>
              <a:t>he Federal Reserve uses ML models for economic forecasting, fraud detection, and monitoring of financial institutions. It also uses AI and Big data to analyze large datasets for better decision-making</a:t>
            </a:r>
          </a:p>
          <a:p>
            <a:pPr>
              <a:lnSpc>
                <a:spcPct val="110000"/>
              </a:lnSpc>
              <a:spcBef>
                <a:spcPts val="0"/>
              </a:spcBef>
            </a:pPr>
            <a:endParaRPr lang="en-US" sz="1400" kern="100" dirty="0">
              <a:latin typeface="Calibri Light" panose="020F0302020204030204" pitchFamily="34" charset="0"/>
              <a:ea typeface="Times New Roman" panose="02020603050405020304" pitchFamily="18" charset="0"/>
              <a:cs typeface="Calibri Light" panose="020F0302020204030204" pitchFamily="34" charset="0"/>
            </a:endParaRPr>
          </a:p>
          <a:p>
            <a:pPr>
              <a:lnSpc>
                <a:spcPct val="110000"/>
              </a:lnSpc>
              <a:spcBef>
                <a:spcPts val="0"/>
              </a:spcBef>
            </a:pPr>
            <a:r>
              <a:rPr lang="en-US" sz="1400" b="1" kern="0" dirty="0">
                <a:effectLst/>
                <a:latin typeface="Calibri" panose="020F0502020204030204" pitchFamily="34" charset="0"/>
                <a:ea typeface="Times New Roman" panose="02020603050405020304" pitchFamily="18" charset="0"/>
                <a:cs typeface="Calibri" panose="020F0502020204030204" pitchFamily="34" charset="0"/>
              </a:rPr>
              <a:t>Bank of England:</a:t>
            </a:r>
            <a:r>
              <a:rPr lang="en-US" sz="1400" kern="100" dirty="0">
                <a:effectLst/>
                <a:latin typeface="Calibri" panose="020F0502020204030204" pitchFamily="34" charset="0"/>
                <a:ea typeface="Aptos" panose="020B0004020202020204" pitchFamily="34" charset="0"/>
                <a:cs typeface="Calibri" panose="020F0502020204030204" pitchFamily="34" charset="0"/>
              </a:rPr>
              <a:t> </a:t>
            </a:r>
            <a:r>
              <a:rPr lang="en-US" sz="1400" kern="100" dirty="0">
                <a:effectLst/>
                <a:latin typeface="Calibri Light" panose="020F0302020204030204" pitchFamily="34" charset="0"/>
                <a:ea typeface="Aptos" panose="020B0004020202020204" pitchFamily="34" charset="0"/>
                <a:cs typeface="Calibri Light" panose="020F0302020204030204" pitchFamily="34" charset="0"/>
              </a:rPr>
              <a:t>Since 2014, </a:t>
            </a:r>
            <a:r>
              <a:rPr lang="en-US" sz="1400" kern="0" dirty="0">
                <a:latin typeface="Calibri Light" panose="020F0302020204030204" pitchFamily="34" charset="0"/>
                <a:ea typeface="Aptos" panose="020B0004020202020204" pitchFamily="34" charset="0"/>
                <a:cs typeface="Calibri Light" panose="020F0302020204030204" pitchFamily="34" charset="0"/>
              </a:rPr>
              <a:t>t</a:t>
            </a:r>
            <a:r>
              <a:rPr lang="en-US" sz="1400" kern="0" dirty="0">
                <a:effectLst/>
                <a:latin typeface="Calibri Light" panose="020F0302020204030204" pitchFamily="34" charset="0"/>
                <a:ea typeface="Times New Roman" panose="02020603050405020304" pitchFamily="18" charset="0"/>
                <a:cs typeface="Calibri Light" panose="020F0302020204030204" pitchFamily="34" charset="0"/>
              </a:rPr>
              <a:t>he Bank of England has been exploring the use of AI and ML in areas such as economic modeling, regulatory compliance, and financial stability monitoring</a:t>
            </a:r>
          </a:p>
        </p:txBody>
      </p:sp>
      <p:sp>
        <p:nvSpPr>
          <p:cNvPr id="4" name="TextBox 3">
            <a:extLst>
              <a:ext uri="{FF2B5EF4-FFF2-40B4-BE49-F238E27FC236}">
                <a16:creationId xmlns:a16="http://schemas.microsoft.com/office/drawing/2014/main" id="{BB07BB49-E769-4737-007E-31E2A43C25AD}"/>
              </a:ext>
            </a:extLst>
          </p:cNvPr>
          <p:cNvSpPr txBox="1"/>
          <p:nvPr/>
        </p:nvSpPr>
        <p:spPr>
          <a:xfrm>
            <a:off x="635541" y="5790489"/>
            <a:ext cx="9560560" cy="307777"/>
          </a:xfrm>
          <a:prstGeom prst="rect">
            <a:avLst/>
          </a:prstGeom>
          <a:noFill/>
        </p:spPr>
        <p:txBody>
          <a:bodyPr wrap="square" rtlCol="0">
            <a:spAutoFit/>
          </a:bodyPr>
          <a:lstStyle/>
          <a:p>
            <a:r>
              <a:rPr lang="en-US" sz="1400" i="1" dirty="0">
                <a:solidFill>
                  <a:schemeClr val="bg1"/>
                </a:solidFill>
                <a:latin typeface="Times New Roman" panose="02020603050405020304" pitchFamily="18" charset="0"/>
                <a:cs typeface="Times New Roman" panose="02020603050405020304" pitchFamily="18" charset="0"/>
              </a:rPr>
              <a:t>Source: Bank of England (2023), Bank of Canada- Macklem (2024), BIS Report (2024)</a:t>
            </a:r>
          </a:p>
        </p:txBody>
      </p:sp>
    </p:spTree>
    <p:extLst>
      <p:ext uri="{BB962C8B-B14F-4D97-AF65-F5344CB8AC3E}">
        <p14:creationId xmlns:p14="http://schemas.microsoft.com/office/powerpoint/2010/main" val="2818755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E13CA-ACE9-2DD5-69D0-8E2F19E3E8C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40F9120-A7AF-1C4D-80A7-5CCACF3304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F3446AE2-5AF6-0341-AAC7-A6E30CC18D48}"/>
              </a:ext>
            </a:extLst>
          </p:cNvPr>
          <p:cNvSpPr txBox="1">
            <a:spLocks/>
          </p:cNvSpPr>
          <p:nvPr/>
        </p:nvSpPr>
        <p:spPr>
          <a:xfrm>
            <a:off x="635541" y="562685"/>
            <a:ext cx="8690988"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chemeClr val="bg1"/>
                </a:solidFill>
                <a:latin typeface="Calibri" panose="020F0502020204030204" pitchFamily="34" charset="0"/>
                <a:cs typeface="Calibri" panose="020F0502020204030204" pitchFamily="34" charset="0"/>
              </a:rPr>
              <a:t>Cont’d…</a:t>
            </a:r>
            <a:endParaRPr lang="en-US" sz="3600" b="1"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7E9489C-B07A-900D-F7BD-EA734B9B7D8E}"/>
              </a:ext>
            </a:extLst>
          </p:cNvPr>
          <p:cNvSpPr>
            <a:spLocks noGrp="1"/>
          </p:cNvSpPr>
          <p:nvPr>
            <p:ph idx="4294967295"/>
          </p:nvPr>
        </p:nvSpPr>
        <p:spPr>
          <a:xfrm>
            <a:off x="870455" y="1255358"/>
            <a:ext cx="7877953" cy="4515896"/>
          </a:xfrm>
        </p:spPr>
        <p:txBody>
          <a:bodyPr>
            <a:normAutofit/>
          </a:bodyPr>
          <a:lstStyle/>
          <a:p>
            <a:pPr marL="0" marR="0" lvl="0" indent="0">
              <a:lnSpc>
                <a:spcPct val="90000"/>
              </a:lnSpc>
              <a:spcBef>
                <a:spcPts val="0"/>
              </a:spcBef>
              <a:spcAft>
                <a:spcPts val="800"/>
              </a:spcAft>
              <a:buNone/>
            </a:pPr>
            <a:r>
              <a:rPr lang="en-US" sz="2400" b="1" kern="0" dirty="0">
                <a:effectLst/>
                <a:latin typeface="Calibri" panose="020F0502020204030204" pitchFamily="34" charset="0"/>
                <a:ea typeface="Times New Roman" panose="02020603050405020304" pitchFamily="18" charset="0"/>
                <a:cs typeface="Calibri" panose="020F0502020204030204" pitchFamily="34" charset="0"/>
              </a:rPr>
              <a:t>Africa</a:t>
            </a:r>
          </a:p>
          <a:p>
            <a:pPr marR="0" lvl="0">
              <a:lnSpc>
                <a:spcPct val="90000"/>
              </a:lnSpc>
              <a:spcBef>
                <a:spcPts val="0"/>
              </a:spcBef>
              <a:spcAft>
                <a:spcPts val="800"/>
              </a:spcAft>
            </a:pPr>
            <a:r>
              <a:rPr lang="en-US" sz="1200" b="1" kern="0" dirty="0">
                <a:effectLst/>
                <a:latin typeface="Calibri" panose="020F0502020204030204" pitchFamily="34" charset="0"/>
                <a:ea typeface="Times New Roman" panose="02020603050405020304" pitchFamily="18" charset="0"/>
                <a:cs typeface="Calibri" panose="020F0502020204030204" pitchFamily="34" charset="0"/>
              </a:rPr>
              <a:t>The South African Reserve Bank</a:t>
            </a:r>
            <a:r>
              <a:rPr lang="en-US" sz="12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200" kern="0" dirty="0">
                <a:effectLst/>
                <a:latin typeface="Calibri Light" panose="020F0302020204030204" pitchFamily="34" charset="0"/>
                <a:ea typeface="Times New Roman" panose="02020603050405020304" pitchFamily="18" charset="0"/>
                <a:cs typeface="Calibri Light" panose="020F0302020204030204" pitchFamily="34" charset="0"/>
              </a:rPr>
              <a:t>SARB uses Big Data and ML for fraud detection, financial stability monitoring, and enhancing its regulatory oversight. In 2022,</a:t>
            </a:r>
            <a:r>
              <a:rPr lang="en-US" sz="1200" dirty="0">
                <a:latin typeface="Calibri Light" panose="020F0302020204030204" pitchFamily="34" charset="0"/>
                <a:cs typeface="Calibri Light" panose="020F0302020204030204" pitchFamily="34" charset="0"/>
              </a:rPr>
              <a:t> </a:t>
            </a:r>
            <a:r>
              <a:rPr lang="en-US" sz="1200" kern="0" dirty="0">
                <a:latin typeface="Calibri Light" panose="020F0302020204030204" pitchFamily="34" charset="0"/>
                <a:cs typeface="Calibri Light" panose="020F0302020204030204" pitchFamily="34" charset="0"/>
              </a:rPr>
              <a:t>the SARB published a working paper titled "Big Data Forecasting of South African Inflation,“ which shows the effort to incorporate these tools in forecasting, analysis and policy formulation(South African Reserve Bank)</a:t>
            </a:r>
          </a:p>
          <a:p>
            <a:pPr marR="0" lvl="0">
              <a:lnSpc>
                <a:spcPct val="90000"/>
              </a:lnSpc>
              <a:spcBef>
                <a:spcPts val="0"/>
              </a:spcBef>
              <a:spcAft>
                <a:spcPts val="800"/>
              </a:spcAft>
            </a:pPr>
            <a:r>
              <a:rPr lang="en-US" sz="1200" b="1" kern="0" dirty="0">
                <a:effectLst/>
                <a:latin typeface="Calibri" panose="020F0502020204030204" pitchFamily="34" charset="0"/>
                <a:ea typeface="Times New Roman" panose="02020603050405020304" pitchFamily="18" charset="0"/>
                <a:cs typeface="Calibri" panose="020F0502020204030204" pitchFamily="34" charset="0"/>
              </a:rPr>
              <a:t>The Central Bank of Kenya (CBK)</a:t>
            </a:r>
            <a:r>
              <a:rPr lang="en-US" sz="12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200" kern="0" dirty="0">
                <a:effectLst/>
                <a:latin typeface="Calibri Light" panose="020F0302020204030204" pitchFamily="34" charset="0"/>
                <a:ea typeface="Times New Roman" panose="02020603050405020304" pitchFamily="18" charset="0"/>
                <a:cs typeface="Calibri Light" panose="020F0302020204030204" pitchFamily="34" charset="0"/>
              </a:rPr>
              <a:t>utilizes data from mobile money platforms to monitor economic activity and financial inclusion. Since the early 2020s, Kenya has also been exploring the potential of AI and ML in financial regulation and supervision to enhance financial services, reduce risk, and increase operational efficiency</a:t>
            </a:r>
          </a:p>
          <a:p>
            <a:pPr marR="0" lvl="0">
              <a:lnSpc>
                <a:spcPct val="90000"/>
              </a:lnSpc>
              <a:spcBef>
                <a:spcPts val="0"/>
              </a:spcBef>
              <a:spcAft>
                <a:spcPts val="800"/>
              </a:spcAft>
            </a:pPr>
            <a:r>
              <a:rPr lang="en-US" sz="1200" b="1" kern="0" dirty="0">
                <a:effectLst/>
                <a:latin typeface="Calibri" panose="020F0502020204030204" pitchFamily="34" charset="0"/>
                <a:ea typeface="Times New Roman" panose="02020603050405020304" pitchFamily="18" charset="0"/>
                <a:cs typeface="Calibri" panose="020F0502020204030204" pitchFamily="34" charset="0"/>
              </a:rPr>
              <a:t>The Central Bank of Nigeria (CBN)</a:t>
            </a:r>
            <a:r>
              <a:rPr lang="en-US" sz="1200" b="1" dirty="0">
                <a:latin typeface="Calibri" panose="020F0502020204030204" pitchFamily="34" charset="0"/>
                <a:ea typeface="Times New Roman" panose="02020603050405020304" pitchFamily="18" charset="0"/>
                <a:cs typeface="Calibri" panose="020F0502020204030204" pitchFamily="34" charset="0"/>
              </a:rPr>
              <a:t>: </a:t>
            </a:r>
            <a:r>
              <a:rPr lang="en-US" sz="1200" kern="0" dirty="0">
                <a:effectLst/>
                <a:latin typeface="Calibri Light" panose="020F0302020204030204" pitchFamily="34" charset="0"/>
                <a:ea typeface="Times New Roman" panose="02020603050405020304" pitchFamily="18" charset="0"/>
                <a:cs typeface="Calibri Light" panose="020F0302020204030204" pitchFamily="34" charset="0"/>
              </a:rPr>
              <a:t>Since the early 2020s has been incorporating AI, Big Data, and ML to enhance credit risk assessment, improve financial stability monitoring, and combat fraud and money laundering</a:t>
            </a:r>
            <a:endParaRPr lang="en-US" sz="1200" kern="100" dirty="0">
              <a:latin typeface="Calibri Light" panose="020F0302020204030204" pitchFamily="34" charset="0"/>
              <a:ea typeface="Times New Roman" panose="02020603050405020304" pitchFamily="18" charset="0"/>
              <a:cs typeface="Calibri Light" panose="020F0302020204030204" pitchFamily="34" charset="0"/>
            </a:endParaRPr>
          </a:p>
          <a:p>
            <a:pPr marR="0" lvl="0">
              <a:lnSpc>
                <a:spcPct val="90000"/>
              </a:lnSpc>
              <a:spcBef>
                <a:spcPts val="0"/>
              </a:spcBef>
              <a:spcAft>
                <a:spcPts val="800"/>
              </a:spcAft>
            </a:pPr>
            <a:r>
              <a:rPr lang="en-US" sz="1200" kern="100" dirty="0">
                <a:effectLst/>
                <a:latin typeface="Calibri Light" panose="020F0302020204030204" pitchFamily="34" charset="0"/>
                <a:ea typeface="Aptos" panose="020B0004020202020204" pitchFamily="34" charset="0"/>
                <a:cs typeface="Calibri Light" panose="020F0302020204030204" pitchFamily="34" charset="0"/>
              </a:rPr>
              <a:t>Concerning monetary policy,</a:t>
            </a:r>
            <a:r>
              <a:rPr lang="en-US" sz="1200" kern="0" dirty="0">
                <a:effectLst/>
                <a:latin typeface="Calibri Light" panose="020F0302020204030204" pitchFamily="34" charset="0"/>
                <a:ea typeface="Times New Roman" panose="02020603050405020304" pitchFamily="18" charset="0"/>
                <a:cs typeface="Calibri Light" panose="020F0302020204030204" pitchFamily="34" charset="0"/>
              </a:rPr>
              <a:t> </a:t>
            </a:r>
            <a:r>
              <a:rPr lang="en-US" sz="1200" kern="100" dirty="0">
                <a:effectLst/>
                <a:latin typeface="Calibri Light" panose="020F0302020204030204" pitchFamily="34" charset="0"/>
                <a:ea typeface="Aptos" panose="020B0004020202020204" pitchFamily="34" charset="0"/>
                <a:cs typeface="Calibri Light" panose="020F0302020204030204" pitchFamily="34" charset="0"/>
              </a:rPr>
              <a:t>AI adoption is still in its early stages in many African central banks</a:t>
            </a:r>
            <a:r>
              <a:rPr lang="en-US" sz="1200" kern="100" dirty="0">
                <a:latin typeface="Calibri Light" panose="020F0302020204030204" pitchFamily="34" charset="0"/>
                <a:ea typeface="Aptos" panose="020B0004020202020204" pitchFamily="34" charset="0"/>
                <a:cs typeface="Calibri Light" panose="020F0302020204030204" pitchFamily="34" charset="0"/>
              </a:rPr>
              <a:t>. T</a:t>
            </a:r>
            <a:r>
              <a:rPr lang="en-US" sz="1200" kern="100" dirty="0">
                <a:effectLst/>
                <a:latin typeface="Calibri Light" panose="020F0302020204030204" pitchFamily="34" charset="0"/>
                <a:ea typeface="Aptos" panose="020B0004020202020204" pitchFamily="34" charset="0"/>
                <a:cs typeface="Calibri Light" panose="020F0302020204030204" pitchFamily="34" charset="0"/>
              </a:rPr>
              <a:t>here is growing interest in using AI to improve the accuracy and timeliness of policy analysis</a:t>
            </a:r>
          </a:p>
          <a:p>
            <a:pPr marR="0" lvl="0">
              <a:lnSpc>
                <a:spcPct val="90000"/>
              </a:lnSpc>
              <a:spcBef>
                <a:spcPts val="0"/>
              </a:spcBef>
              <a:spcAft>
                <a:spcPts val="800"/>
              </a:spcAft>
            </a:pPr>
            <a:r>
              <a:rPr lang="en-US" sz="1200" b="1" kern="100" dirty="0">
                <a:latin typeface="Calibri" panose="020F0502020204030204" pitchFamily="34" charset="0"/>
                <a:ea typeface="Aptos" panose="020B0004020202020204" pitchFamily="34" charset="0"/>
                <a:cs typeface="Calibri" panose="020F0502020204030204" pitchFamily="34" charset="0"/>
              </a:rPr>
              <a:t>Sources:</a:t>
            </a:r>
          </a:p>
          <a:p>
            <a:pPr marR="0" lvl="0">
              <a:lnSpc>
                <a:spcPct val="90000"/>
              </a:lnSpc>
              <a:spcBef>
                <a:spcPts val="0"/>
              </a:spcBef>
              <a:spcAft>
                <a:spcPts val="800"/>
              </a:spcAft>
            </a:pPr>
            <a:r>
              <a:rPr lang="en-US" sz="1200" kern="100" dirty="0">
                <a:effectLst/>
                <a:latin typeface="Calibri Light" panose="020F0302020204030204" pitchFamily="34" charset="0"/>
                <a:ea typeface="Aptos" panose="020B0004020202020204" pitchFamily="34" charset="0"/>
                <a:cs typeface="Calibri Light" panose="020F0302020204030204" pitchFamily="34" charset="0"/>
              </a:rPr>
              <a:t>Bank of England: https://www.bankofengland.co.uk/prudential-regulation/publication/2022/october/artificial-intelligence</a:t>
            </a:r>
          </a:p>
          <a:p>
            <a:pPr marR="0" lvl="0">
              <a:lnSpc>
                <a:spcPct val="90000"/>
              </a:lnSpc>
              <a:spcBef>
                <a:spcPts val="0"/>
              </a:spcBef>
              <a:spcAft>
                <a:spcPts val="800"/>
              </a:spcAft>
            </a:pPr>
            <a:r>
              <a:rPr lang="en-US" sz="1200" kern="100" dirty="0">
                <a:effectLst/>
                <a:latin typeface="Calibri Light" panose="020F0302020204030204" pitchFamily="34" charset="0"/>
                <a:ea typeface="Aptos" panose="020B0004020202020204" pitchFamily="34" charset="0"/>
                <a:cs typeface="Calibri Light" panose="020F0302020204030204" pitchFamily="34" charset="0"/>
              </a:rPr>
              <a:t>Bank of Canada: Artificial intelligence, the economy and central banking - Bank of Canada</a:t>
            </a:r>
          </a:p>
          <a:p>
            <a:pPr marR="0" lvl="0">
              <a:lnSpc>
                <a:spcPct val="90000"/>
              </a:lnSpc>
              <a:spcBef>
                <a:spcPts val="0"/>
              </a:spcBef>
              <a:spcAft>
                <a:spcPts val="800"/>
              </a:spcAft>
            </a:pPr>
            <a:r>
              <a:rPr lang="en-US" sz="1200" kern="100" dirty="0">
                <a:effectLst/>
                <a:latin typeface="Calibri Light" panose="020F0302020204030204" pitchFamily="34" charset="0"/>
                <a:ea typeface="Aptos" panose="020B0004020202020204" pitchFamily="34" charset="0"/>
                <a:cs typeface="Calibri Light" panose="020F0302020204030204" pitchFamily="34" charset="0"/>
              </a:rPr>
              <a:t>Bank of International Settlements: BIS Annual Economic Report 2024</a:t>
            </a:r>
          </a:p>
          <a:p>
            <a:pPr marR="0" lvl="0">
              <a:lnSpc>
                <a:spcPct val="90000"/>
              </a:lnSpc>
              <a:spcBef>
                <a:spcPts val="0"/>
              </a:spcBef>
              <a:spcAft>
                <a:spcPts val="800"/>
              </a:spcAft>
            </a:pPr>
            <a:r>
              <a:rPr lang="en-US" sz="1200" kern="100" dirty="0">
                <a:effectLst/>
                <a:latin typeface="Calibri Light" panose="020F0302020204030204" pitchFamily="34" charset="0"/>
                <a:ea typeface="Aptos" panose="020B0004020202020204" pitchFamily="34" charset="0"/>
                <a:cs typeface="Calibri Light" panose="020F0302020204030204" pitchFamily="34" charset="0"/>
              </a:rPr>
              <a:t>SARB: Big data forecasting of South African inflation</a:t>
            </a:r>
          </a:p>
          <a:p>
            <a:pPr marR="0" lvl="0">
              <a:lnSpc>
                <a:spcPct val="90000"/>
              </a:lnSpc>
              <a:spcBef>
                <a:spcPts val="0"/>
              </a:spcBef>
              <a:spcAft>
                <a:spcPts val="800"/>
              </a:spcAft>
            </a:pPr>
            <a:r>
              <a:rPr lang="en-US" sz="1200" kern="100" dirty="0">
                <a:effectLst/>
                <a:latin typeface="Calibri Light" panose="020F0302020204030204" pitchFamily="34" charset="0"/>
                <a:ea typeface="Aptos" panose="020B0004020202020204" pitchFamily="34" charset="0"/>
                <a:cs typeface="Calibri Light" panose="020F0302020204030204" pitchFamily="34" charset="0"/>
              </a:rPr>
              <a:t>Central Bank of Kenya:1598390763_Banking Sector Innovation Survey 2022.pdf</a:t>
            </a:r>
            <a:endParaRPr lang="en-US" sz="1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11999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048DC-055A-5654-8E5D-3D87951698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DC14C4-E2C2-0D95-6B90-E5E74EE7868C}"/>
              </a:ext>
            </a:extLst>
          </p:cNvPr>
          <p:cNvSpPr>
            <a:spLocks noGrp="1"/>
          </p:cNvSpPr>
          <p:nvPr>
            <p:ph type="title" idx="4294967295"/>
          </p:nvPr>
        </p:nvSpPr>
        <p:spPr>
          <a:xfrm>
            <a:off x="258454" y="447810"/>
            <a:ext cx="11657013" cy="506413"/>
          </a:xfrm>
        </p:spPr>
        <p:txBody>
          <a:bodyPr vert="horz" lIns="91440" tIns="45720" rIns="91440" bIns="0" rtlCol="0">
            <a:normAutofit/>
          </a:bodyPr>
          <a:lstStyle/>
          <a:p>
            <a:pPr algn="ctr"/>
            <a:r>
              <a:rPr lang="en-US" sz="2200" b="1" cap="none" dirty="0">
                <a:latin typeface="Calibri" panose="020F0502020204030204" pitchFamily="34" charset="0"/>
                <a:cs typeface="Calibri" panose="020F0502020204030204" pitchFamily="34" charset="0"/>
              </a:rPr>
              <a:t>Selected Central Banks Using Big Data, AI and ML(Araujo, Doerr, Gambacorta and Tissot, 2024)</a:t>
            </a:r>
            <a:endParaRPr lang="en-US" sz="2200" dirty="0">
              <a:latin typeface="Calibri" panose="020F0502020204030204" pitchFamily="34" charset="0"/>
              <a:cs typeface="Calibri" panose="020F0502020204030204" pitchFamily="34" charset="0"/>
            </a:endParaRPr>
          </a:p>
        </p:txBody>
      </p:sp>
      <p:graphicFrame>
        <p:nvGraphicFramePr>
          <p:cNvPr id="5" name="Content Placeholder 4">
            <a:extLst>
              <a:ext uri="{FF2B5EF4-FFF2-40B4-BE49-F238E27FC236}">
                <a16:creationId xmlns:a16="http://schemas.microsoft.com/office/drawing/2014/main" id="{35AC7CBE-35D3-0228-7A27-99C7C5DF1311}"/>
              </a:ext>
            </a:extLst>
          </p:cNvPr>
          <p:cNvGraphicFramePr>
            <a:graphicFrameLocks noGrp="1"/>
          </p:cNvGraphicFramePr>
          <p:nvPr>
            <p:ph idx="4294967295"/>
            <p:extLst>
              <p:ext uri="{D42A27DB-BD31-4B8C-83A1-F6EECF244321}">
                <p14:modId xmlns:p14="http://schemas.microsoft.com/office/powerpoint/2010/main" val="3405930705"/>
              </p:ext>
            </p:extLst>
          </p:nvPr>
        </p:nvGraphicFramePr>
        <p:xfrm>
          <a:off x="1206230" y="1110371"/>
          <a:ext cx="9761462" cy="4972707"/>
        </p:xfrm>
        <a:graphic>
          <a:graphicData uri="http://schemas.openxmlformats.org/drawingml/2006/table">
            <a:tbl>
              <a:tblPr firstRow="1" firstCol="1" bandRow="1">
                <a:tableStyleId>{8799B23B-EC83-4686-B30A-512413B5E67A}</a:tableStyleId>
              </a:tblPr>
              <a:tblGrid>
                <a:gridCol w="3223058">
                  <a:extLst>
                    <a:ext uri="{9D8B030D-6E8A-4147-A177-3AD203B41FA5}">
                      <a16:colId xmlns:a16="http://schemas.microsoft.com/office/drawing/2014/main" val="3009050211"/>
                    </a:ext>
                  </a:extLst>
                </a:gridCol>
                <a:gridCol w="6538404">
                  <a:extLst>
                    <a:ext uri="{9D8B030D-6E8A-4147-A177-3AD203B41FA5}">
                      <a16:colId xmlns:a16="http://schemas.microsoft.com/office/drawing/2014/main" val="3089438222"/>
                    </a:ext>
                  </a:extLst>
                </a:gridCol>
              </a:tblGrid>
              <a:tr h="216468">
                <a:tc>
                  <a:txBody>
                    <a:bodyPr/>
                    <a:lstStyle/>
                    <a:p>
                      <a:pPr lvl="1" algn="just">
                        <a:lnSpc>
                          <a:spcPct val="115000"/>
                        </a:lnSpc>
                        <a:spcAft>
                          <a:spcPts val="800"/>
                        </a:spcAft>
                      </a:pPr>
                      <a:r>
                        <a:rPr lang="en-KE" sz="1000" b="1" kern="100" cap="none" spc="0" dirty="0">
                          <a:solidFill>
                            <a:schemeClr val="bg1"/>
                          </a:solidFill>
                          <a:effectLst/>
                          <a:latin typeface="Calibri" panose="020F0502020204030204" pitchFamily="34" charset="0"/>
                          <a:cs typeface="Calibri" panose="020F0502020204030204" pitchFamily="34" charset="0"/>
                        </a:rPr>
                        <a:t>Name of Central Bank</a:t>
                      </a:r>
                      <a:endParaRPr lang="en-KE" sz="1000" b="1" kern="100" cap="none" spc="0" dirty="0">
                        <a:solidFill>
                          <a:schemeClr val="bg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18178" marB="18178" anchor="ctr">
                    <a:solidFill>
                      <a:srgbClr val="273D56"/>
                    </a:solidFill>
                  </a:tcPr>
                </a:tc>
                <a:tc>
                  <a:txBody>
                    <a:bodyPr/>
                    <a:lstStyle/>
                    <a:p>
                      <a:pPr lvl="1" algn="just">
                        <a:lnSpc>
                          <a:spcPct val="115000"/>
                        </a:lnSpc>
                        <a:spcAft>
                          <a:spcPts val="800"/>
                        </a:spcAft>
                      </a:pPr>
                      <a:r>
                        <a:rPr lang="en-KE" sz="1000" b="1" kern="100" cap="none" spc="0" dirty="0">
                          <a:solidFill>
                            <a:schemeClr val="bg1"/>
                          </a:solidFill>
                          <a:effectLst/>
                          <a:latin typeface="Calibri" panose="020F0502020204030204" pitchFamily="34" charset="0"/>
                          <a:cs typeface="Calibri" panose="020F0502020204030204" pitchFamily="34" charset="0"/>
                        </a:rPr>
                        <a:t>Application Type</a:t>
                      </a:r>
                      <a:endParaRPr lang="en-KE" sz="1000" b="1" kern="100" cap="none" spc="0" dirty="0">
                        <a:solidFill>
                          <a:schemeClr val="bg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18178" marB="18178" anchor="ctr">
                    <a:solidFill>
                      <a:srgbClr val="273D56"/>
                    </a:solidFill>
                  </a:tcPr>
                </a:tc>
                <a:extLst>
                  <a:ext uri="{0D108BD9-81ED-4DB2-BD59-A6C34878D82A}">
                    <a16:rowId xmlns:a16="http://schemas.microsoft.com/office/drawing/2014/main" val="2360614983"/>
                  </a:ext>
                </a:extLst>
              </a:tr>
              <a:tr h="206793">
                <a:tc>
                  <a:txBody>
                    <a:bodyPr/>
                    <a:lstStyle/>
                    <a:p>
                      <a:pPr lvl="1" algn="just">
                        <a:lnSpc>
                          <a:spcPct val="115000"/>
                        </a:lnSpc>
                        <a:spcAft>
                          <a:spcPts val="800"/>
                        </a:spcAft>
                      </a:pPr>
                      <a:r>
                        <a:rPr lang="en-KE" sz="1000" b="1" kern="100" cap="none" spc="0" dirty="0">
                          <a:solidFill>
                            <a:schemeClr val="tx1"/>
                          </a:solidFill>
                          <a:effectLst/>
                          <a:latin typeface="Calibri" panose="020F0502020204030204" pitchFamily="34" charset="0"/>
                          <a:cs typeface="Calibri" panose="020F0502020204030204" pitchFamily="34" charset="0"/>
                        </a:rPr>
                        <a:t>Bank Indonesia</a:t>
                      </a:r>
                      <a:endParaRPr lang="en-KE" sz="1000" b="1" kern="100" cap="none" spc="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solidFill>
                      <a:schemeClr val="accent2">
                        <a:lumMod val="40000"/>
                        <a:lumOff val="60000"/>
                        <a:alpha val="20000"/>
                      </a:schemeClr>
                    </a:solidFill>
                  </a:tcPr>
                </a:tc>
                <a:tc>
                  <a:txBody>
                    <a:bodyPr/>
                    <a:lstStyle/>
                    <a:p>
                      <a:pPr lvl="1" algn="just">
                        <a:lnSpc>
                          <a:spcPct val="115000"/>
                        </a:lnSpc>
                        <a:spcAft>
                          <a:spcPts val="800"/>
                        </a:spcAft>
                      </a:pPr>
                      <a:r>
                        <a:rPr lang="en-KE" sz="1000" kern="100" cap="none" spc="0" dirty="0">
                          <a:solidFill>
                            <a:schemeClr val="tx1"/>
                          </a:solidFill>
                          <a:effectLst/>
                          <a:latin typeface="Calibri" panose="020F0502020204030204" pitchFamily="34" charset="0"/>
                          <a:cs typeface="Calibri" panose="020F0502020204030204" pitchFamily="34" charset="0"/>
                        </a:rPr>
                        <a:t>Macro/financial analysis for monetary policy</a:t>
                      </a:r>
                      <a:endParaRPr lang="en-KE" sz="1000" kern="100" cap="none" spc="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solidFill>
                      <a:schemeClr val="accent2">
                        <a:lumMod val="40000"/>
                        <a:lumOff val="60000"/>
                        <a:alpha val="20000"/>
                      </a:schemeClr>
                    </a:solidFill>
                  </a:tcPr>
                </a:tc>
                <a:extLst>
                  <a:ext uri="{0D108BD9-81ED-4DB2-BD59-A6C34878D82A}">
                    <a16:rowId xmlns:a16="http://schemas.microsoft.com/office/drawing/2014/main" val="1451632437"/>
                  </a:ext>
                </a:extLst>
              </a:tr>
              <a:tr h="206793">
                <a:tc>
                  <a:txBody>
                    <a:bodyPr/>
                    <a:lstStyle/>
                    <a:p>
                      <a:pPr lvl="1" algn="just">
                        <a:lnSpc>
                          <a:spcPct val="115000"/>
                        </a:lnSpc>
                        <a:spcAft>
                          <a:spcPts val="800"/>
                        </a:spcAft>
                      </a:pPr>
                      <a:r>
                        <a:rPr lang="en-KE" sz="1000" b="1" kern="100" cap="none" spc="0" dirty="0">
                          <a:solidFill>
                            <a:schemeClr val="tx1"/>
                          </a:solidFill>
                          <a:effectLst/>
                          <a:latin typeface="Calibri" panose="020F0502020204030204" pitchFamily="34" charset="0"/>
                          <a:cs typeface="Calibri" panose="020F0502020204030204" pitchFamily="34" charset="0"/>
                        </a:rPr>
                        <a:t>Bank of France</a:t>
                      </a:r>
                      <a:endParaRPr lang="en-KE" sz="1000" b="1" kern="100" cap="none" spc="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tc>
                <a:tc>
                  <a:txBody>
                    <a:bodyPr/>
                    <a:lstStyle/>
                    <a:p>
                      <a:pPr lvl="1" algn="just">
                        <a:lnSpc>
                          <a:spcPct val="115000"/>
                        </a:lnSpc>
                        <a:spcAft>
                          <a:spcPts val="800"/>
                        </a:spcAft>
                      </a:pPr>
                      <a:r>
                        <a:rPr lang="en-KE" sz="1000" kern="100" cap="none" spc="0" dirty="0">
                          <a:solidFill>
                            <a:schemeClr val="tx1"/>
                          </a:solidFill>
                          <a:effectLst/>
                          <a:latin typeface="Calibri" panose="020F0502020204030204" pitchFamily="34" charset="0"/>
                          <a:cs typeface="Calibri" panose="020F0502020204030204" pitchFamily="34" charset="0"/>
                        </a:rPr>
                        <a:t>Macro/financial analysis for monetary policy, and Supervision</a:t>
                      </a:r>
                      <a:endParaRPr lang="en-KE" sz="1000" kern="100" cap="none" spc="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tc>
                <a:extLst>
                  <a:ext uri="{0D108BD9-81ED-4DB2-BD59-A6C34878D82A}">
                    <a16:rowId xmlns:a16="http://schemas.microsoft.com/office/drawing/2014/main" val="741923110"/>
                  </a:ext>
                </a:extLst>
              </a:tr>
              <a:tr h="206793">
                <a:tc>
                  <a:txBody>
                    <a:bodyPr/>
                    <a:lstStyle/>
                    <a:p>
                      <a:pPr lvl="1" algn="just">
                        <a:lnSpc>
                          <a:spcPct val="115000"/>
                        </a:lnSpc>
                        <a:spcAft>
                          <a:spcPts val="800"/>
                        </a:spcAft>
                      </a:pPr>
                      <a:r>
                        <a:rPr lang="en-KE" sz="1000" b="1" kern="100" cap="none" spc="0" dirty="0">
                          <a:solidFill>
                            <a:schemeClr val="tx1"/>
                          </a:solidFill>
                          <a:effectLst/>
                          <a:latin typeface="Calibri" panose="020F0502020204030204" pitchFamily="34" charset="0"/>
                          <a:cs typeface="Calibri" panose="020F0502020204030204" pitchFamily="34" charset="0"/>
                        </a:rPr>
                        <a:t>Reserve Bank of Australia</a:t>
                      </a:r>
                      <a:endParaRPr lang="en-KE" sz="1000" b="1" kern="100" cap="none" spc="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solidFill>
                      <a:schemeClr val="accent2">
                        <a:lumMod val="40000"/>
                        <a:lumOff val="60000"/>
                        <a:alpha val="20000"/>
                      </a:schemeClr>
                    </a:solidFill>
                  </a:tcPr>
                </a:tc>
                <a:tc>
                  <a:txBody>
                    <a:bodyPr/>
                    <a:lstStyle/>
                    <a:p>
                      <a:pPr lvl="1" algn="just">
                        <a:lnSpc>
                          <a:spcPct val="115000"/>
                        </a:lnSpc>
                        <a:spcAft>
                          <a:spcPts val="800"/>
                        </a:spcAft>
                      </a:pPr>
                      <a:r>
                        <a:rPr lang="en-KE" sz="1000" kern="100" cap="none" spc="0" dirty="0">
                          <a:solidFill>
                            <a:schemeClr val="tx1"/>
                          </a:solidFill>
                          <a:effectLst/>
                          <a:latin typeface="Calibri" panose="020F0502020204030204" pitchFamily="34" charset="0"/>
                          <a:cs typeface="Calibri" panose="020F0502020204030204" pitchFamily="34" charset="0"/>
                        </a:rPr>
                        <a:t>Macro/financial analysis for monetary policy</a:t>
                      </a:r>
                      <a:endParaRPr lang="en-KE" sz="1000" kern="100" cap="none" spc="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solidFill>
                      <a:schemeClr val="accent2">
                        <a:lumMod val="40000"/>
                        <a:lumOff val="60000"/>
                        <a:alpha val="20000"/>
                      </a:schemeClr>
                    </a:solidFill>
                  </a:tcPr>
                </a:tc>
                <a:extLst>
                  <a:ext uri="{0D108BD9-81ED-4DB2-BD59-A6C34878D82A}">
                    <a16:rowId xmlns:a16="http://schemas.microsoft.com/office/drawing/2014/main" val="3798617206"/>
                  </a:ext>
                </a:extLst>
              </a:tr>
              <a:tr h="206793">
                <a:tc>
                  <a:txBody>
                    <a:bodyPr/>
                    <a:lstStyle/>
                    <a:p>
                      <a:pPr lvl="1" algn="just">
                        <a:lnSpc>
                          <a:spcPct val="115000"/>
                        </a:lnSpc>
                        <a:spcAft>
                          <a:spcPts val="800"/>
                        </a:spcAft>
                      </a:pPr>
                      <a:r>
                        <a:rPr lang="en-KE" sz="1000" b="1" kern="100" cap="none" spc="0" dirty="0">
                          <a:solidFill>
                            <a:schemeClr val="tx1"/>
                          </a:solidFill>
                          <a:effectLst/>
                          <a:latin typeface="Calibri" panose="020F0502020204030204" pitchFamily="34" charset="0"/>
                          <a:cs typeface="Calibri" panose="020F0502020204030204" pitchFamily="34" charset="0"/>
                        </a:rPr>
                        <a:t>Reserve Bank of New Zealand</a:t>
                      </a:r>
                      <a:endParaRPr lang="en-KE" sz="1000" b="1" kern="100" cap="none" spc="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tc>
                <a:tc>
                  <a:txBody>
                    <a:bodyPr/>
                    <a:lstStyle/>
                    <a:p>
                      <a:pPr lvl="1" algn="just">
                        <a:lnSpc>
                          <a:spcPct val="115000"/>
                        </a:lnSpc>
                        <a:spcAft>
                          <a:spcPts val="800"/>
                        </a:spcAft>
                      </a:pPr>
                      <a:r>
                        <a:rPr lang="en-KE" sz="1000" kern="100" cap="none" spc="0" dirty="0">
                          <a:solidFill>
                            <a:schemeClr val="tx1"/>
                          </a:solidFill>
                          <a:effectLst/>
                          <a:latin typeface="Calibri" panose="020F0502020204030204" pitchFamily="34" charset="0"/>
                          <a:cs typeface="Calibri" panose="020F0502020204030204" pitchFamily="34" charset="0"/>
                        </a:rPr>
                        <a:t>Macro/financial analysis for monetary policy</a:t>
                      </a:r>
                      <a:endParaRPr lang="en-KE" sz="1000" kern="100" cap="none" spc="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tc>
                <a:extLst>
                  <a:ext uri="{0D108BD9-81ED-4DB2-BD59-A6C34878D82A}">
                    <a16:rowId xmlns:a16="http://schemas.microsoft.com/office/drawing/2014/main" val="321540851"/>
                  </a:ext>
                </a:extLst>
              </a:tr>
              <a:tr h="206793">
                <a:tc>
                  <a:txBody>
                    <a:bodyPr/>
                    <a:lstStyle/>
                    <a:p>
                      <a:pPr lvl="1" algn="just">
                        <a:lnSpc>
                          <a:spcPct val="115000"/>
                        </a:lnSpc>
                        <a:spcAft>
                          <a:spcPts val="800"/>
                        </a:spcAft>
                      </a:pPr>
                      <a:r>
                        <a:rPr lang="en-KE" sz="1000" b="1" kern="100" cap="none" spc="0">
                          <a:solidFill>
                            <a:schemeClr val="tx1"/>
                          </a:solidFill>
                          <a:effectLst/>
                          <a:latin typeface="Calibri" panose="020F0502020204030204" pitchFamily="34" charset="0"/>
                          <a:cs typeface="Calibri" panose="020F0502020204030204" pitchFamily="34" charset="0"/>
                        </a:rPr>
                        <a:t>Bank of Canada</a:t>
                      </a:r>
                      <a:endParaRPr lang="en-KE" sz="1000" b="1" kern="100" cap="none" spc="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solidFill>
                      <a:schemeClr val="accent2">
                        <a:lumMod val="40000"/>
                        <a:lumOff val="60000"/>
                        <a:alpha val="20000"/>
                      </a:schemeClr>
                    </a:solidFill>
                  </a:tcPr>
                </a:tc>
                <a:tc>
                  <a:txBody>
                    <a:bodyPr/>
                    <a:lstStyle/>
                    <a:p>
                      <a:pPr lvl="1" algn="just">
                        <a:lnSpc>
                          <a:spcPct val="115000"/>
                        </a:lnSpc>
                        <a:spcAft>
                          <a:spcPts val="800"/>
                        </a:spcAft>
                      </a:pPr>
                      <a:r>
                        <a:rPr lang="en-KE" sz="1000" kern="100" cap="none" spc="0" dirty="0">
                          <a:solidFill>
                            <a:schemeClr val="tx1"/>
                          </a:solidFill>
                          <a:effectLst/>
                          <a:latin typeface="Calibri" panose="020F0502020204030204" pitchFamily="34" charset="0"/>
                          <a:cs typeface="Calibri" panose="020F0502020204030204" pitchFamily="34" charset="0"/>
                        </a:rPr>
                        <a:t>Macro/financial analysis for monetary policy, and Payments oversight</a:t>
                      </a:r>
                      <a:endParaRPr lang="en-KE" sz="1000" kern="100" cap="none" spc="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solidFill>
                      <a:schemeClr val="accent2">
                        <a:lumMod val="40000"/>
                        <a:lumOff val="60000"/>
                        <a:alpha val="20000"/>
                      </a:schemeClr>
                    </a:solidFill>
                  </a:tcPr>
                </a:tc>
                <a:extLst>
                  <a:ext uri="{0D108BD9-81ED-4DB2-BD59-A6C34878D82A}">
                    <a16:rowId xmlns:a16="http://schemas.microsoft.com/office/drawing/2014/main" val="2591716345"/>
                  </a:ext>
                </a:extLst>
              </a:tr>
              <a:tr h="206793">
                <a:tc>
                  <a:txBody>
                    <a:bodyPr/>
                    <a:lstStyle/>
                    <a:p>
                      <a:pPr lvl="1" algn="just">
                        <a:lnSpc>
                          <a:spcPct val="115000"/>
                        </a:lnSpc>
                        <a:spcAft>
                          <a:spcPts val="800"/>
                        </a:spcAft>
                      </a:pPr>
                      <a:r>
                        <a:rPr lang="en-KE" sz="1000" b="1" kern="100" cap="none" spc="0">
                          <a:solidFill>
                            <a:schemeClr val="tx1"/>
                          </a:solidFill>
                          <a:effectLst/>
                          <a:latin typeface="Calibri" panose="020F0502020204030204" pitchFamily="34" charset="0"/>
                          <a:cs typeface="Calibri" panose="020F0502020204030204" pitchFamily="34" charset="0"/>
                        </a:rPr>
                        <a:t>Bank of Korea</a:t>
                      </a:r>
                      <a:endParaRPr lang="en-KE" sz="1000" b="1" kern="100" cap="none" spc="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tc>
                <a:tc>
                  <a:txBody>
                    <a:bodyPr/>
                    <a:lstStyle/>
                    <a:p>
                      <a:pPr lvl="1" algn="just">
                        <a:lnSpc>
                          <a:spcPct val="115000"/>
                        </a:lnSpc>
                        <a:spcAft>
                          <a:spcPts val="800"/>
                        </a:spcAft>
                      </a:pPr>
                      <a:r>
                        <a:rPr lang="en-KE" sz="1000" kern="100" cap="none" spc="0" dirty="0">
                          <a:solidFill>
                            <a:schemeClr val="tx1"/>
                          </a:solidFill>
                          <a:effectLst/>
                          <a:latin typeface="Calibri" panose="020F0502020204030204" pitchFamily="34" charset="0"/>
                          <a:cs typeface="Calibri" panose="020F0502020204030204" pitchFamily="34" charset="0"/>
                        </a:rPr>
                        <a:t>Macro/financial analysis for monetary policy, and Payments oversight</a:t>
                      </a:r>
                      <a:endParaRPr lang="en-KE" sz="1000" kern="100" cap="none" spc="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tc>
                <a:extLst>
                  <a:ext uri="{0D108BD9-81ED-4DB2-BD59-A6C34878D82A}">
                    <a16:rowId xmlns:a16="http://schemas.microsoft.com/office/drawing/2014/main" val="606502057"/>
                  </a:ext>
                </a:extLst>
              </a:tr>
              <a:tr h="206793">
                <a:tc>
                  <a:txBody>
                    <a:bodyPr/>
                    <a:lstStyle/>
                    <a:p>
                      <a:pPr lvl="1" algn="just">
                        <a:lnSpc>
                          <a:spcPct val="115000"/>
                        </a:lnSpc>
                        <a:spcAft>
                          <a:spcPts val="800"/>
                        </a:spcAft>
                      </a:pPr>
                      <a:r>
                        <a:rPr lang="en-KE" sz="1000" b="1" kern="100" cap="none" spc="0" dirty="0">
                          <a:solidFill>
                            <a:schemeClr val="tx1"/>
                          </a:solidFill>
                          <a:effectLst/>
                          <a:latin typeface="Calibri" panose="020F0502020204030204" pitchFamily="34" charset="0"/>
                          <a:cs typeface="Calibri" panose="020F0502020204030204" pitchFamily="34" charset="0"/>
                        </a:rPr>
                        <a:t>Federal Reserve</a:t>
                      </a:r>
                      <a:endParaRPr lang="en-KE" sz="1000" b="1" kern="100" cap="none" spc="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solidFill>
                      <a:schemeClr val="accent2">
                        <a:lumMod val="40000"/>
                        <a:lumOff val="60000"/>
                        <a:alpha val="20000"/>
                      </a:schemeClr>
                    </a:solidFill>
                  </a:tcPr>
                </a:tc>
                <a:tc>
                  <a:txBody>
                    <a:bodyPr/>
                    <a:lstStyle/>
                    <a:p>
                      <a:pPr lvl="1" algn="just">
                        <a:lnSpc>
                          <a:spcPct val="115000"/>
                        </a:lnSpc>
                        <a:spcAft>
                          <a:spcPts val="800"/>
                        </a:spcAft>
                      </a:pPr>
                      <a:r>
                        <a:rPr lang="en-KE" sz="1000" kern="100" cap="none" spc="0" dirty="0">
                          <a:solidFill>
                            <a:schemeClr val="tx1"/>
                          </a:solidFill>
                          <a:effectLst/>
                          <a:latin typeface="Calibri" panose="020F0502020204030204" pitchFamily="34" charset="0"/>
                          <a:cs typeface="Calibri" panose="020F0502020204030204" pitchFamily="34" charset="0"/>
                        </a:rPr>
                        <a:t>Macro/financial analysis for monetary policy, and Supervision</a:t>
                      </a:r>
                      <a:endParaRPr lang="en-KE" sz="1000" kern="100" cap="none" spc="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solidFill>
                      <a:schemeClr val="accent2">
                        <a:lumMod val="40000"/>
                        <a:lumOff val="60000"/>
                        <a:alpha val="20000"/>
                      </a:schemeClr>
                    </a:solidFill>
                  </a:tcPr>
                </a:tc>
                <a:extLst>
                  <a:ext uri="{0D108BD9-81ED-4DB2-BD59-A6C34878D82A}">
                    <a16:rowId xmlns:a16="http://schemas.microsoft.com/office/drawing/2014/main" val="1246227213"/>
                  </a:ext>
                </a:extLst>
              </a:tr>
              <a:tr h="206793">
                <a:tc>
                  <a:txBody>
                    <a:bodyPr/>
                    <a:lstStyle/>
                    <a:p>
                      <a:pPr lvl="1" algn="just">
                        <a:lnSpc>
                          <a:spcPct val="115000"/>
                        </a:lnSpc>
                        <a:spcAft>
                          <a:spcPts val="800"/>
                        </a:spcAft>
                      </a:pPr>
                      <a:r>
                        <a:rPr lang="en-KE" sz="1000" b="1" kern="100" cap="none" spc="0">
                          <a:solidFill>
                            <a:schemeClr val="tx1"/>
                          </a:solidFill>
                          <a:effectLst/>
                          <a:latin typeface="Calibri" panose="020F0502020204030204" pitchFamily="34" charset="0"/>
                          <a:cs typeface="Calibri" panose="020F0502020204030204" pitchFamily="34" charset="0"/>
                        </a:rPr>
                        <a:t>Central Bank of India</a:t>
                      </a:r>
                      <a:endParaRPr lang="en-KE" sz="1000" b="1" kern="100" cap="none" spc="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tc>
                <a:tc>
                  <a:txBody>
                    <a:bodyPr/>
                    <a:lstStyle/>
                    <a:p>
                      <a:pPr lvl="1" algn="just">
                        <a:lnSpc>
                          <a:spcPct val="115000"/>
                        </a:lnSpc>
                        <a:spcAft>
                          <a:spcPts val="800"/>
                        </a:spcAft>
                      </a:pPr>
                      <a:r>
                        <a:rPr lang="en-KE" sz="1000" kern="100" cap="none" spc="0" dirty="0">
                          <a:solidFill>
                            <a:schemeClr val="tx1"/>
                          </a:solidFill>
                          <a:effectLst/>
                          <a:latin typeface="Calibri" panose="020F0502020204030204" pitchFamily="34" charset="0"/>
                          <a:cs typeface="Calibri" panose="020F0502020204030204" pitchFamily="34" charset="0"/>
                        </a:rPr>
                        <a:t>Macro/financial analysis for monetary policy, and Payments oversight</a:t>
                      </a:r>
                      <a:endParaRPr lang="en-KE" sz="1000" kern="100" cap="none" spc="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tc>
                <a:extLst>
                  <a:ext uri="{0D108BD9-81ED-4DB2-BD59-A6C34878D82A}">
                    <a16:rowId xmlns:a16="http://schemas.microsoft.com/office/drawing/2014/main" val="1086333226"/>
                  </a:ext>
                </a:extLst>
              </a:tr>
              <a:tr h="206793">
                <a:tc>
                  <a:txBody>
                    <a:bodyPr/>
                    <a:lstStyle/>
                    <a:p>
                      <a:pPr lvl="1" algn="just">
                        <a:lnSpc>
                          <a:spcPct val="115000"/>
                        </a:lnSpc>
                        <a:spcAft>
                          <a:spcPts val="800"/>
                        </a:spcAft>
                      </a:pPr>
                      <a:r>
                        <a:rPr lang="en-KE" sz="1000" b="1" kern="100" cap="none" spc="0">
                          <a:solidFill>
                            <a:schemeClr val="tx1"/>
                          </a:solidFill>
                          <a:effectLst/>
                          <a:latin typeface="Calibri" panose="020F0502020204030204" pitchFamily="34" charset="0"/>
                          <a:cs typeface="Calibri" panose="020F0502020204030204" pitchFamily="34" charset="0"/>
                        </a:rPr>
                        <a:t>Central Bank of Malaysia</a:t>
                      </a:r>
                      <a:endParaRPr lang="en-KE" sz="1000" b="1" kern="100" cap="none" spc="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solidFill>
                      <a:schemeClr val="accent2">
                        <a:lumMod val="40000"/>
                        <a:lumOff val="60000"/>
                        <a:alpha val="20000"/>
                      </a:schemeClr>
                    </a:solidFill>
                  </a:tcPr>
                </a:tc>
                <a:tc>
                  <a:txBody>
                    <a:bodyPr/>
                    <a:lstStyle/>
                    <a:p>
                      <a:pPr lvl="1" algn="just">
                        <a:lnSpc>
                          <a:spcPct val="115000"/>
                        </a:lnSpc>
                        <a:spcAft>
                          <a:spcPts val="800"/>
                        </a:spcAft>
                      </a:pPr>
                      <a:r>
                        <a:rPr lang="en-KE" sz="1000" kern="100" cap="none" spc="0" dirty="0">
                          <a:solidFill>
                            <a:schemeClr val="tx1"/>
                          </a:solidFill>
                          <a:effectLst/>
                          <a:latin typeface="Calibri" panose="020F0502020204030204" pitchFamily="34" charset="0"/>
                          <a:cs typeface="Calibri" panose="020F0502020204030204" pitchFamily="34" charset="0"/>
                        </a:rPr>
                        <a:t>Macro/financial analysis for monetary policy, and Supervision</a:t>
                      </a:r>
                      <a:endParaRPr lang="en-KE" sz="1000" kern="100" cap="none" spc="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solidFill>
                      <a:schemeClr val="accent2">
                        <a:lumMod val="40000"/>
                        <a:lumOff val="60000"/>
                        <a:alpha val="20000"/>
                      </a:schemeClr>
                    </a:solidFill>
                  </a:tcPr>
                </a:tc>
                <a:extLst>
                  <a:ext uri="{0D108BD9-81ED-4DB2-BD59-A6C34878D82A}">
                    <a16:rowId xmlns:a16="http://schemas.microsoft.com/office/drawing/2014/main" val="3761142776"/>
                  </a:ext>
                </a:extLst>
              </a:tr>
              <a:tr h="206793">
                <a:tc>
                  <a:txBody>
                    <a:bodyPr/>
                    <a:lstStyle/>
                    <a:p>
                      <a:pPr lvl="1" algn="just">
                        <a:lnSpc>
                          <a:spcPct val="115000"/>
                        </a:lnSpc>
                        <a:spcAft>
                          <a:spcPts val="800"/>
                        </a:spcAft>
                      </a:pPr>
                      <a:r>
                        <a:rPr lang="en-KE" sz="1000" b="1" kern="100" cap="none" spc="0">
                          <a:solidFill>
                            <a:schemeClr val="tx1"/>
                          </a:solidFill>
                          <a:effectLst/>
                          <a:latin typeface="Calibri" panose="020F0502020204030204" pitchFamily="34" charset="0"/>
                          <a:cs typeface="Calibri" panose="020F0502020204030204" pitchFamily="34" charset="0"/>
                        </a:rPr>
                        <a:t>Central Bank of Chile</a:t>
                      </a:r>
                      <a:endParaRPr lang="en-KE" sz="1000" b="1" kern="100" cap="none" spc="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tc>
                <a:tc>
                  <a:txBody>
                    <a:bodyPr/>
                    <a:lstStyle/>
                    <a:p>
                      <a:pPr lvl="1" algn="just">
                        <a:lnSpc>
                          <a:spcPct val="115000"/>
                        </a:lnSpc>
                        <a:spcAft>
                          <a:spcPts val="800"/>
                        </a:spcAft>
                      </a:pPr>
                      <a:r>
                        <a:rPr lang="en-KE" sz="1000" kern="100" cap="none" spc="0" dirty="0">
                          <a:solidFill>
                            <a:schemeClr val="tx1"/>
                          </a:solidFill>
                          <a:effectLst/>
                          <a:latin typeface="Calibri" panose="020F0502020204030204" pitchFamily="34" charset="0"/>
                          <a:cs typeface="Calibri" panose="020F0502020204030204" pitchFamily="34" charset="0"/>
                        </a:rPr>
                        <a:t>Macro/financial analysis for monetary policy</a:t>
                      </a:r>
                      <a:endParaRPr lang="en-KE" sz="1000" kern="100" cap="none" spc="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tc>
                <a:extLst>
                  <a:ext uri="{0D108BD9-81ED-4DB2-BD59-A6C34878D82A}">
                    <a16:rowId xmlns:a16="http://schemas.microsoft.com/office/drawing/2014/main" val="1190508252"/>
                  </a:ext>
                </a:extLst>
              </a:tr>
              <a:tr h="206793">
                <a:tc>
                  <a:txBody>
                    <a:bodyPr/>
                    <a:lstStyle/>
                    <a:p>
                      <a:pPr lvl="1" algn="just">
                        <a:lnSpc>
                          <a:spcPct val="115000"/>
                        </a:lnSpc>
                        <a:spcAft>
                          <a:spcPts val="800"/>
                        </a:spcAft>
                      </a:pPr>
                      <a:r>
                        <a:rPr lang="en-KE" sz="1000" b="1" kern="100" cap="none" spc="0" dirty="0">
                          <a:solidFill>
                            <a:schemeClr val="tx1"/>
                          </a:solidFill>
                          <a:effectLst/>
                          <a:latin typeface="Calibri" panose="020F0502020204030204" pitchFamily="34" charset="0"/>
                          <a:cs typeface="Calibri" panose="020F0502020204030204" pitchFamily="34" charset="0"/>
                        </a:rPr>
                        <a:t>Bank of England</a:t>
                      </a:r>
                      <a:endParaRPr lang="en-KE" sz="1000" b="1" kern="100" cap="none" spc="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solidFill>
                      <a:schemeClr val="accent2">
                        <a:lumMod val="40000"/>
                        <a:lumOff val="60000"/>
                        <a:alpha val="20000"/>
                      </a:schemeClr>
                    </a:solidFill>
                  </a:tcPr>
                </a:tc>
                <a:tc>
                  <a:txBody>
                    <a:bodyPr/>
                    <a:lstStyle/>
                    <a:p>
                      <a:pPr lvl="1" algn="just">
                        <a:lnSpc>
                          <a:spcPct val="115000"/>
                        </a:lnSpc>
                        <a:spcAft>
                          <a:spcPts val="800"/>
                        </a:spcAft>
                      </a:pPr>
                      <a:r>
                        <a:rPr lang="en-KE" sz="1000" kern="100" cap="none" spc="0" dirty="0">
                          <a:solidFill>
                            <a:schemeClr val="tx1"/>
                          </a:solidFill>
                          <a:effectLst/>
                          <a:latin typeface="Calibri" panose="020F0502020204030204" pitchFamily="34" charset="0"/>
                          <a:cs typeface="Calibri" panose="020F0502020204030204" pitchFamily="34" charset="0"/>
                        </a:rPr>
                        <a:t>Macro/financial analysis for monetary policy</a:t>
                      </a:r>
                      <a:endParaRPr lang="en-KE" sz="1000" kern="100" cap="none" spc="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solidFill>
                      <a:schemeClr val="accent2">
                        <a:lumMod val="40000"/>
                        <a:lumOff val="60000"/>
                        <a:alpha val="20000"/>
                      </a:schemeClr>
                    </a:solidFill>
                  </a:tcPr>
                </a:tc>
                <a:extLst>
                  <a:ext uri="{0D108BD9-81ED-4DB2-BD59-A6C34878D82A}">
                    <a16:rowId xmlns:a16="http://schemas.microsoft.com/office/drawing/2014/main" val="4044024132"/>
                  </a:ext>
                </a:extLst>
              </a:tr>
              <a:tr h="206793">
                <a:tc>
                  <a:txBody>
                    <a:bodyPr/>
                    <a:lstStyle/>
                    <a:p>
                      <a:pPr lvl="1" algn="just">
                        <a:lnSpc>
                          <a:spcPct val="115000"/>
                        </a:lnSpc>
                        <a:spcAft>
                          <a:spcPts val="800"/>
                        </a:spcAft>
                      </a:pPr>
                      <a:r>
                        <a:rPr lang="en-KE" sz="1000" b="1" kern="100" cap="none" spc="0">
                          <a:solidFill>
                            <a:schemeClr val="tx1"/>
                          </a:solidFill>
                          <a:effectLst/>
                          <a:latin typeface="Calibri" panose="020F0502020204030204" pitchFamily="34" charset="0"/>
                          <a:cs typeface="Calibri" panose="020F0502020204030204" pitchFamily="34" charset="0"/>
                        </a:rPr>
                        <a:t>Bank of Italy</a:t>
                      </a:r>
                      <a:endParaRPr lang="en-KE" sz="1000" b="1" kern="100" cap="none" spc="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tc>
                <a:tc>
                  <a:txBody>
                    <a:bodyPr/>
                    <a:lstStyle/>
                    <a:p>
                      <a:pPr lvl="1" algn="just">
                        <a:lnSpc>
                          <a:spcPct val="115000"/>
                        </a:lnSpc>
                        <a:spcAft>
                          <a:spcPts val="800"/>
                        </a:spcAft>
                      </a:pPr>
                      <a:r>
                        <a:rPr lang="en-KE" sz="1000" kern="100" cap="none" spc="0" dirty="0">
                          <a:solidFill>
                            <a:schemeClr val="tx1"/>
                          </a:solidFill>
                          <a:effectLst/>
                          <a:latin typeface="Calibri" panose="020F0502020204030204" pitchFamily="34" charset="0"/>
                          <a:cs typeface="Calibri" panose="020F0502020204030204" pitchFamily="34" charset="0"/>
                        </a:rPr>
                        <a:t>Macro/financial analysis for monetary policy, Supervision, and Payments oversight</a:t>
                      </a:r>
                      <a:endParaRPr lang="en-KE" sz="1000" kern="100" cap="none" spc="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tc>
                <a:extLst>
                  <a:ext uri="{0D108BD9-81ED-4DB2-BD59-A6C34878D82A}">
                    <a16:rowId xmlns:a16="http://schemas.microsoft.com/office/drawing/2014/main" val="366215465"/>
                  </a:ext>
                </a:extLst>
              </a:tr>
              <a:tr h="206793">
                <a:tc>
                  <a:txBody>
                    <a:bodyPr/>
                    <a:lstStyle/>
                    <a:p>
                      <a:pPr lvl="1" algn="just">
                        <a:lnSpc>
                          <a:spcPct val="115000"/>
                        </a:lnSpc>
                        <a:spcAft>
                          <a:spcPts val="800"/>
                        </a:spcAft>
                      </a:pPr>
                      <a:r>
                        <a:rPr lang="en-KE" sz="1000" b="1" kern="100" cap="none" spc="0">
                          <a:solidFill>
                            <a:schemeClr val="tx1"/>
                          </a:solidFill>
                          <a:effectLst/>
                          <a:latin typeface="Calibri" panose="020F0502020204030204" pitchFamily="34" charset="0"/>
                          <a:cs typeface="Calibri" panose="020F0502020204030204" pitchFamily="34" charset="0"/>
                        </a:rPr>
                        <a:t>Czech National Bank</a:t>
                      </a:r>
                      <a:endParaRPr lang="en-KE" sz="1000" b="1" kern="100" cap="none" spc="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solidFill>
                      <a:schemeClr val="accent2">
                        <a:lumMod val="40000"/>
                        <a:lumOff val="60000"/>
                        <a:alpha val="20000"/>
                      </a:schemeClr>
                    </a:solidFill>
                  </a:tcPr>
                </a:tc>
                <a:tc>
                  <a:txBody>
                    <a:bodyPr/>
                    <a:lstStyle/>
                    <a:p>
                      <a:pPr lvl="1" algn="just">
                        <a:lnSpc>
                          <a:spcPct val="115000"/>
                        </a:lnSpc>
                        <a:spcAft>
                          <a:spcPts val="800"/>
                        </a:spcAft>
                      </a:pPr>
                      <a:r>
                        <a:rPr lang="en-KE" sz="1000" kern="100" cap="none" spc="0" dirty="0">
                          <a:solidFill>
                            <a:schemeClr val="tx1"/>
                          </a:solidFill>
                          <a:effectLst/>
                          <a:latin typeface="Calibri" panose="020F0502020204030204" pitchFamily="34" charset="0"/>
                          <a:cs typeface="Calibri" panose="020F0502020204030204" pitchFamily="34" charset="0"/>
                        </a:rPr>
                        <a:t>Macro/financial analysis for monetary policy</a:t>
                      </a:r>
                      <a:endParaRPr lang="en-KE" sz="1000" kern="100" cap="none" spc="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solidFill>
                      <a:schemeClr val="accent2">
                        <a:lumMod val="40000"/>
                        <a:lumOff val="60000"/>
                        <a:alpha val="20000"/>
                      </a:schemeClr>
                    </a:solidFill>
                  </a:tcPr>
                </a:tc>
                <a:extLst>
                  <a:ext uri="{0D108BD9-81ED-4DB2-BD59-A6C34878D82A}">
                    <a16:rowId xmlns:a16="http://schemas.microsoft.com/office/drawing/2014/main" val="2419833639"/>
                  </a:ext>
                </a:extLst>
              </a:tr>
              <a:tr h="206793">
                <a:tc>
                  <a:txBody>
                    <a:bodyPr/>
                    <a:lstStyle/>
                    <a:p>
                      <a:pPr lvl="1" algn="just">
                        <a:lnSpc>
                          <a:spcPct val="115000"/>
                        </a:lnSpc>
                        <a:spcAft>
                          <a:spcPts val="800"/>
                        </a:spcAft>
                      </a:pPr>
                      <a:r>
                        <a:rPr lang="en-KE" sz="1000" b="1" kern="100" cap="none" spc="0">
                          <a:solidFill>
                            <a:schemeClr val="tx1"/>
                          </a:solidFill>
                          <a:effectLst/>
                          <a:latin typeface="Calibri" panose="020F0502020204030204" pitchFamily="34" charset="0"/>
                          <a:cs typeface="Calibri" panose="020F0502020204030204" pitchFamily="34" charset="0"/>
                        </a:rPr>
                        <a:t>Bank of Thailand</a:t>
                      </a:r>
                      <a:endParaRPr lang="en-KE" sz="1000" b="1" kern="100" cap="none" spc="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tc>
                <a:tc>
                  <a:txBody>
                    <a:bodyPr/>
                    <a:lstStyle/>
                    <a:p>
                      <a:pPr lvl="1" algn="just">
                        <a:lnSpc>
                          <a:spcPct val="115000"/>
                        </a:lnSpc>
                        <a:spcAft>
                          <a:spcPts val="800"/>
                        </a:spcAft>
                      </a:pPr>
                      <a:r>
                        <a:rPr lang="en-KE" sz="1000" kern="100" cap="none" spc="0" dirty="0">
                          <a:solidFill>
                            <a:schemeClr val="tx1"/>
                          </a:solidFill>
                          <a:effectLst/>
                          <a:latin typeface="Calibri" panose="020F0502020204030204" pitchFamily="34" charset="0"/>
                          <a:cs typeface="Calibri" panose="020F0502020204030204" pitchFamily="34" charset="0"/>
                        </a:rPr>
                        <a:t>Payments oversight</a:t>
                      </a:r>
                      <a:endParaRPr lang="en-KE" sz="1000" kern="100" cap="none" spc="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tc>
                <a:extLst>
                  <a:ext uri="{0D108BD9-81ED-4DB2-BD59-A6C34878D82A}">
                    <a16:rowId xmlns:a16="http://schemas.microsoft.com/office/drawing/2014/main" val="2248005208"/>
                  </a:ext>
                </a:extLst>
              </a:tr>
              <a:tr h="206793">
                <a:tc>
                  <a:txBody>
                    <a:bodyPr/>
                    <a:lstStyle/>
                    <a:p>
                      <a:pPr lvl="1" algn="just">
                        <a:lnSpc>
                          <a:spcPct val="115000"/>
                        </a:lnSpc>
                        <a:spcAft>
                          <a:spcPts val="800"/>
                        </a:spcAft>
                      </a:pPr>
                      <a:r>
                        <a:rPr lang="en-KE" sz="1000" b="1" kern="100" cap="none" spc="0">
                          <a:solidFill>
                            <a:schemeClr val="tx1"/>
                          </a:solidFill>
                          <a:effectLst/>
                          <a:latin typeface="Calibri" panose="020F0502020204030204" pitchFamily="34" charset="0"/>
                          <a:cs typeface="Calibri" panose="020F0502020204030204" pitchFamily="34" charset="0"/>
                        </a:rPr>
                        <a:t>Central Bank of Ecuador</a:t>
                      </a:r>
                      <a:endParaRPr lang="en-KE" sz="1000" b="1" kern="100" cap="none" spc="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solidFill>
                      <a:schemeClr val="accent2">
                        <a:lumMod val="40000"/>
                        <a:lumOff val="60000"/>
                        <a:alpha val="20000"/>
                      </a:schemeClr>
                    </a:solidFill>
                  </a:tcPr>
                </a:tc>
                <a:tc>
                  <a:txBody>
                    <a:bodyPr/>
                    <a:lstStyle/>
                    <a:p>
                      <a:pPr lvl="1" algn="just">
                        <a:lnSpc>
                          <a:spcPct val="115000"/>
                        </a:lnSpc>
                        <a:spcAft>
                          <a:spcPts val="800"/>
                        </a:spcAft>
                      </a:pPr>
                      <a:r>
                        <a:rPr lang="en-KE" sz="1000" kern="100" cap="none" spc="0" dirty="0">
                          <a:solidFill>
                            <a:schemeClr val="tx1"/>
                          </a:solidFill>
                          <a:effectLst/>
                          <a:latin typeface="Calibri" panose="020F0502020204030204" pitchFamily="34" charset="0"/>
                          <a:cs typeface="Calibri" panose="020F0502020204030204" pitchFamily="34" charset="0"/>
                        </a:rPr>
                        <a:t>Payments oversight</a:t>
                      </a:r>
                      <a:endParaRPr lang="en-KE" sz="1000" kern="100" cap="none" spc="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solidFill>
                      <a:schemeClr val="accent2">
                        <a:lumMod val="40000"/>
                        <a:lumOff val="60000"/>
                        <a:alpha val="20000"/>
                      </a:schemeClr>
                    </a:solidFill>
                  </a:tcPr>
                </a:tc>
                <a:extLst>
                  <a:ext uri="{0D108BD9-81ED-4DB2-BD59-A6C34878D82A}">
                    <a16:rowId xmlns:a16="http://schemas.microsoft.com/office/drawing/2014/main" val="1492277148"/>
                  </a:ext>
                </a:extLst>
              </a:tr>
              <a:tr h="206793">
                <a:tc>
                  <a:txBody>
                    <a:bodyPr/>
                    <a:lstStyle/>
                    <a:p>
                      <a:pPr lvl="1" algn="just">
                        <a:lnSpc>
                          <a:spcPct val="115000"/>
                        </a:lnSpc>
                        <a:spcAft>
                          <a:spcPts val="800"/>
                        </a:spcAft>
                      </a:pPr>
                      <a:r>
                        <a:rPr lang="en-KE" sz="1000" b="1" kern="100" cap="none" spc="0">
                          <a:solidFill>
                            <a:schemeClr val="tx1"/>
                          </a:solidFill>
                          <a:effectLst/>
                          <a:latin typeface="Calibri" panose="020F0502020204030204" pitchFamily="34" charset="0"/>
                          <a:cs typeface="Calibri" panose="020F0502020204030204" pitchFamily="34" charset="0"/>
                        </a:rPr>
                        <a:t>Central Bank of Iceland</a:t>
                      </a:r>
                      <a:endParaRPr lang="en-KE" sz="1000" b="1" kern="100" cap="none" spc="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tc>
                <a:tc>
                  <a:txBody>
                    <a:bodyPr/>
                    <a:lstStyle/>
                    <a:p>
                      <a:pPr lvl="1" algn="just">
                        <a:lnSpc>
                          <a:spcPct val="115000"/>
                        </a:lnSpc>
                        <a:spcAft>
                          <a:spcPts val="800"/>
                        </a:spcAft>
                      </a:pPr>
                      <a:r>
                        <a:rPr lang="en-KE" sz="1000" kern="100" cap="none" spc="0" dirty="0">
                          <a:solidFill>
                            <a:schemeClr val="tx1"/>
                          </a:solidFill>
                          <a:effectLst/>
                          <a:latin typeface="Calibri" panose="020F0502020204030204" pitchFamily="34" charset="0"/>
                          <a:cs typeface="Calibri" panose="020F0502020204030204" pitchFamily="34" charset="0"/>
                        </a:rPr>
                        <a:t>Payments oversight</a:t>
                      </a:r>
                      <a:endParaRPr lang="en-KE" sz="1000" kern="100" cap="none" spc="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tc>
                <a:extLst>
                  <a:ext uri="{0D108BD9-81ED-4DB2-BD59-A6C34878D82A}">
                    <a16:rowId xmlns:a16="http://schemas.microsoft.com/office/drawing/2014/main" val="3785777632"/>
                  </a:ext>
                </a:extLst>
              </a:tr>
              <a:tr h="206793">
                <a:tc>
                  <a:txBody>
                    <a:bodyPr/>
                    <a:lstStyle/>
                    <a:p>
                      <a:pPr lvl="1" algn="just">
                        <a:lnSpc>
                          <a:spcPct val="115000"/>
                        </a:lnSpc>
                        <a:spcAft>
                          <a:spcPts val="800"/>
                        </a:spcAft>
                      </a:pPr>
                      <a:r>
                        <a:rPr lang="en-KE" sz="1000" b="1" kern="100" cap="none" spc="0">
                          <a:solidFill>
                            <a:schemeClr val="tx1"/>
                          </a:solidFill>
                          <a:effectLst/>
                          <a:latin typeface="Calibri" panose="020F0502020204030204" pitchFamily="34" charset="0"/>
                          <a:cs typeface="Calibri" panose="020F0502020204030204" pitchFamily="34" charset="0"/>
                        </a:rPr>
                        <a:t>Bank of Japan</a:t>
                      </a:r>
                      <a:endParaRPr lang="en-KE" sz="1000" b="1" kern="100" cap="none" spc="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solidFill>
                      <a:schemeClr val="accent2">
                        <a:lumMod val="40000"/>
                        <a:lumOff val="60000"/>
                        <a:alpha val="20000"/>
                      </a:schemeClr>
                    </a:solidFill>
                  </a:tcPr>
                </a:tc>
                <a:tc>
                  <a:txBody>
                    <a:bodyPr/>
                    <a:lstStyle/>
                    <a:p>
                      <a:pPr lvl="1" algn="just">
                        <a:lnSpc>
                          <a:spcPct val="115000"/>
                        </a:lnSpc>
                        <a:spcAft>
                          <a:spcPts val="800"/>
                        </a:spcAft>
                      </a:pPr>
                      <a:r>
                        <a:rPr lang="en-KE" sz="1000" kern="100" cap="none" spc="0" dirty="0">
                          <a:solidFill>
                            <a:schemeClr val="tx1"/>
                          </a:solidFill>
                          <a:effectLst/>
                          <a:latin typeface="Calibri" panose="020F0502020204030204" pitchFamily="34" charset="0"/>
                          <a:cs typeface="Calibri" panose="020F0502020204030204" pitchFamily="34" charset="0"/>
                        </a:rPr>
                        <a:t>Supervision</a:t>
                      </a:r>
                      <a:endParaRPr lang="en-KE" sz="1000" kern="100" cap="none" spc="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solidFill>
                      <a:schemeClr val="accent2">
                        <a:lumMod val="40000"/>
                        <a:lumOff val="60000"/>
                        <a:alpha val="20000"/>
                      </a:schemeClr>
                    </a:solidFill>
                  </a:tcPr>
                </a:tc>
                <a:extLst>
                  <a:ext uri="{0D108BD9-81ED-4DB2-BD59-A6C34878D82A}">
                    <a16:rowId xmlns:a16="http://schemas.microsoft.com/office/drawing/2014/main" val="4287663280"/>
                  </a:ext>
                </a:extLst>
              </a:tr>
              <a:tr h="206793">
                <a:tc>
                  <a:txBody>
                    <a:bodyPr/>
                    <a:lstStyle/>
                    <a:p>
                      <a:pPr lvl="1" algn="just">
                        <a:lnSpc>
                          <a:spcPct val="115000"/>
                        </a:lnSpc>
                        <a:spcAft>
                          <a:spcPts val="800"/>
                        </a:spcAft>
                      </a:pPr>
                      <a:r>
                        <a:rPr lang="en-KE" sz="1000" b="1" kern="100" cap="none" spc="0">
                          <a:solidFill>
                            <a:schemeClr val="tx1"/>
                          </a:solidFill>
                          <a:effectLst/>
                          <a:latin typeface="Calibri" panose="020F0502020204030204" pitchFamily="34" charset="0"/>
                          <a:cs typeface="Calibri" panose="020F0502020204030204" pitchFamily="34" charset="0"/>
                        </a:rPr>
                        <a:t>Bank of Spain</a:t>
                      </a:r>
                      <a:endParaRPr lang="en-KE" sz="1000" b="1" kern="100" cap="none" spc="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tc>
                <a:tc>
                  <a:txBody>
                    <a:bodyPr/>
                    <a:lstStyle/>
                    <a:p>
                      <a:pPr lvl="1" algn="just">
                        <a:lnSpc>
                          <a:spcPct val="115000"/>
                        </a:lnSpc>
                        <a:spcAft>
                          <a:spcPts val="800"/>
                        </a:spcAft>
                      </a:pPr>
                      <a:r>
                        <a:rPr lang="en-KE" sz="1000" kern="100" cap="none" spc="0" dirty="0">
                          <a:solidFill>
                            <a:schemeClr val="tx1"/>
                          </a:solidFill>
                          <a:effectLst/>
                          <a:latin typeface="Calibri" panose="020F0502020204030204" pitchFamily="34" charset="0"/>
                          <a:cs typeface="Calibri" panose="020F0502020204030204" pitchFamily="34" charset="0"/>
                        </a:rPr>
                        <a:t>Supervision</a:t>
                      </a:r>
                      <a:endParaRPr lang="en-KE" sz="1000" kern="100" cap="none" spc="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tc>
                <a:extLst>
                  <a:ext uri="{0D108BD9-81ED-4DB2-BD59-A6C34878D82A}">
                    <a16:rowId xmlns:a16="http://schemas.microsoft.com/office/drawing/2014/main" val="2729525248"/>
                  </a:ext>
                </a:extLst>
              </a:tr>
              <a:tr h="206793">
                <a:tc>
                  <a:txBody>
                    <a:bodyPr/>
                    <a:lstStyle/>
                    <a:p>
                      <a:pPr lvl="1" algn="just">
                        <a:lnSpc>
                          <a:spcPct val="115000"/>
                        </a:lnSpc>
                        <a:spcAft>
                          <a:spcPts val="800"/>
                        </a:spcAft>
                      </a:pPr>
                      <a:r>
                        <a:rPr lang="en-KE" sz="1000" b="1" kern="100" cap="none" spc="0">
                          <a:solidFill>
                            <a:schemeClr val="tx1"/>
                          </a:solidFill>
                          <a:effectLst/>
                          <a:latin typeface="Calibri" panose="020F0502020204030204" pitchFamily="34" charset="0"/>
                          <a:cs typeface="Calibri" panose="020F0502020204030204" pitchFamily="34" charset="0"/>
                        </a:rPr>
                        <a:t>Banco de Portugal</a:t>
                      </a:r>
                      <a:endParaRPr lang="en-KE" sz="1000" b="1" kern="100" cap="none" spc="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solidFill>
                      <a:schemeClr val="accent2">
                        <a:lumMod val="40000"/>
                        <a:lumOff val="60000"/>
                        <a:alpha val="20000"/>
                      </a:schemeClr>
                    </a:solidFill>
                  </a:tcPr>
                </a:tc>
                <a:tc>
                  <a:txBody>
                    <a:bodyPr/>
                    <a:lstStyle/>
                    <a:p>
                      <a:pPr lvl="1" algn="just">
                        <a:lnSpc>
                          <a:spcPct val="115000"/>
                        </a:lnSpc>
                        <a:spcAft>
                          <a:spcPts val="800"/>
                        </a:spcAft>
                      </a:pPr>
                      <a:r>
                        <a:rPr lang="en-KE" sz="1000" kern="100" cap="none" spc="0" dirty="0">
                          <a:solidFill>
                            <a:schemeClr val="tx1"/>
                          </a:solidFill>
                          <a:effectLst/>
                          <a:latin typeface="Calibri" panose="020F0502020204030204" pitchFamily="34" charset="0"/>
                          <a:cs typeface="Calibri" panose="020F0502020204030204" pitchFamily="34" charset="0"/>
                        </a:rPr>
                        <a:t>Supervision</a:t>
                      </a:r>
                      <a:endParaRPr lang="en-KE" sz="1000" kern="100" cap="none" spc="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solidFill>
                      <a:schemeClr val="accent2">
                        <a:lumMod val="40000"/>
                        <a:lumOff val="60000"/>
                        <a:alpha val="20000"/>
                      </a:schemeClr>
                    </a:solidFill>
                  </a:tcPr>
                </a:tc>
                <a:extLst>
                  <a:ext uri="{0D108BD9-81ED-4DB2-BD59-A6C34878D82A}">
                    <a16:rowId xmlns:a16="http://schemas.microsoft.com/office/drawing/2014/main" val="2612250276"/>
                  </a:ext>
                </a:extLst>
              </a:tr>
              <a:tr h="206793">
                <a:tc>
                  <a:txBody>
                    <a:bodyPr/>
                    <a:lstStyle/>
                    <a:p>
                      <a:pPr lvl="1" algn="just">
                        <a:lnSpc>
                          <a:spcPct val="115000"/>
                        </a:lnSpc>
                        <a:spcAft>
                          <a:spcPts val="800"/>
                        </a:spcAft>
                      </a:pPr>
                      <a:r>
                        <a:rPr lang="en-KE" sz="1000" b="1" kern="100" cap="none" spc="0">
                          <a:solidFill>
                            <a:schemeClr val="tx1"/>
                          </a:solidFill>
                          <a:effectLst/>
                          <a:latin typeface="Calibri" panose="020F0502020204030204" pitchFamily="34" charset="0"/>
                          <a:cs typeface="Calibri" panose="020F0502020204030204" pitchFamily="34" charset="0"/>
                        </a:rPr>
                        <a:t>Central Bank of Brazil</a:t>
                      </a:r>
                      <a:endParaRPr lang="en-KE" sz="1000" b="1" kern="100" cap="none" spc="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tc>
                <a:tc>
                  <a:txBody>
                    <a:bodyPr/>
                    <a:lstStyle/>
                    <a:p>
                      <a:pPr lvl="1" algn="just">
                        <a:lnSpc>
                          <a:spcPct val="115000"/>
                        </a:lnSpc>
                        <a:spcAft>
                          <a:spcPts val="800"/>
                        </a:spcAft>
                      </a:pPr>
                      <a:r>
                        <a:rPr lang="en-KE" sz="1000" kern="100" cap="none" spc="0" dirty="0">
                          <a:solidFill>
                            <a:schemeClr val="tx1"/>
                          </a:solidFill>
                          <a:effectLst/>
                          <a:latin typeface="Calibri" panose="020F0502020204030204" pitchFamily="34" charset="0"/>
                          <a:cs typeface="Calibri" panose="020F0502020204030204" pitchFamily="34" charset="0"/>
                        </a:rPr>
                        <a:t>Supervision</a:t>
                      </a:r>
                      <a:endParaRPr lang="en-KE" sz="1000" kern="100" cap="none" spc="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tc>
                <a:extLst>
                  <a:ext uri="{0D108BD9-81ED-4DB2-BD59-A6C34878D82A}">
                    <a16:rowId xmlns:a16="http://schemas.microsoft.com/office/drawing/2014/main" val="141864929"/>
                  </a:ext>
                </a:extLst>
              </a:tr>
              <a:tr h="206793">
                <a:tc>
                  <a:txBody>
                    <a:bodyPr/>
                    <a:lstStyle/>
                    <a:p>
                      <a:pPr lvl="1" algn="just">
                        <a:lnSpc>
                          <a:spcPct val="115000"/>
                        </a:lnSpc>
                        <a:spcAft>
                          <a:spcPts val="800"/>
                        </a:spcAft>
                      </a:pPr>
                      <a:r>
                        <a:rPr lang="en-KE" sz="1000" b="1" kern="100" cap="none" spc="0">
                          <a:solidFill>
                            <a:schemeClr val="tx1"/>
                          </a:solidFill>
                          <a:effectLst/>
                          <a:latin typeface="Calibri" panose="020F0502020204030204" pitchFamily="34" charset="0"/>
                          <a:cs typeface="Calibri" panose="020F0502020204030204" pitchFamily="34" charset="0"/>
                        </a:rPr>
                        <a:t>Bank of the Republic of Austria</a:t>
                      </a:r>
                      <a:endParaRPr lang="en-KE" sz="1000" b="1" kern="100" cap="none" spc="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solidFill>
                      <a:schemeClr val="accent2">
                        <a:lumMod val="40000"/>
                        <a:lumOff val="60000"/>
                        <a:alpha val="20000"/>
                      </a:schemeClr>
                    </a:solidFill>
                  </a:tcPr>
                </a:tc>
                <a:tc>
                  <a:txBody>
                    <a:bodyPr/>
                    <a:lstStyle/>
                    <a:p>
                      <a:pPr lvl="1" algn="just">
                        <a:lnSpc>
                          <a:spcPct val="115000"/>
                        </a:lnSpc>
                        <a:spcAft>
                          <a:spcPts val="800"/>
                        </a:spcAft>
                      </a:pPr>
                      <a:r>
                        <a:rPr lang="en-KE" sz="1000" kern="100" cap="none" spc="0" dirty="0">
                          <a:solidFill>
                            <a:schemeClr val="tx1"/>
                          </a:solidFill>
                          <a:effectLst/>
                          <a:latin typeface="Calibri" panose="020F0502020204030204" pitchFamily="34" charset="0"/>
                          <a:cs typeface="Calibri" panose="020F0502020204030204" pitchFamily="34" charset="0"/>
                        </a:rPr>
                        <a:t>Supervision</a:t>
                      </a:r>
                      <a:endParaRPr lang="en-KE" sz="1000" kern="100" cap="none" spc="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solidFill>
                      <a:schemeClr val="accent2">
                        <a:lumMod val="40000"/>
                        <a:lumOff val="60000"/>
                        <a:alpha val="20000"/>
                      </a:schemeClr>
                    </a:solidFill>
                  </a:tcPr>
                </a:tc>
                <a:extLst>
                  <a:ext uri="{0D108BD9-81ED-4DB2-BD59-A6C34878D82A}">
                    <a16:rowId xmlns:a16="http://schemas.microsoft.com/office/drawing/2014/main" val="697421213"/>
                  </a:ext>
                </a:extLst>
              </a:tr>
              <a:tr h="206793">
                <a:tc>
                  <a:txBody>
                    <a:bodyPr/>
                    <a:lstStyle/>
                    <a:p>
                      <a:pPr lvl="1" algn="just">
                        <a:lnSpc>
                          <a:spcPct val="115000"/>
                        </a:lnSpc>
                        <a:spcAft>
                          <a:spcPts val="800"/>
                        </a:spcAft>
                      </a:pPr>
                      <a:r>
                        <a:rPr lang="en-KE" sz="1000" b="1" kern="100" cap="none" spc="0">
                          <a:solidFill>
                            <a:schemeClr val="tx1"/>
                          </a:solidFill>
                          <a:effectLst/>
                          <a:latin typeface="Calibri" panose="020F0502020204030204" pitchFamily="34" charset="0"/>
                          <a:cs typeface="Calibri" panose="020F0502020204030204" pitchFamily="34" charset="0"/>
                        </a:rPr>
                        <a:t>Monetary Authority of Singapore</a:t>
                      </a:r>
                      <a:endParaRPr lang="en-KE" sz="1000" b="1" kern="100" cap="none" spc="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tc>
                <a:tc>
                  <a:txBody>
                    <a:bodyPr/>
                    <a:lstStyle/>
                    <a:p>
                      <a:pPr lvl="1" algn="just">
                        <a:lnSpc>
                          <a:spcPct val="115000"/>
                        </a:lnSpc>
                        <a:spcAft>
                          <a:spcPts val="800"/>
                        </a:spcAft>
                      </a:pPr>
                      <a:r>
                        <a:rPr lang="en-KE" sz="1000" kern="100" cap="none" spc="0" dirty="0">
                          <a:solidFill>
                            <a:schemeClr val="tx1"/>
                          </a:solidFill>
                          <a:effectLst/>
                          <a:latin typeface="Calibri" panose="020F0502020204030204" pitchFamily="34" charset="0"/>
                          <a:cs typeface="Calibri" panose="020F0502020204030204" pitchFamily="34" charset="0"/>
                        </a:rPr>
                        <a:t>Supervision</a:t>
                      </a:r>
                      <a:endParaRPr lang="en-KE" sz="1000" kern="100" cap="none" spc="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tc>
                <a:extLst>
                  <a:ext uri="{0D108BD9-81ED-4DB2-BD59-A6C34878D82A}">
                    <a16:rowId xmlns:a16="http://schemas.microsoft.com/office/drawing/2014/main" val="2874589807"/>
                  </a:ext>
                </a:extLst>
              </a:tr>
              <a:tr h="206793">
                <a:tc>
                  <a:txBody>
                    <a:bodyPr/>
                    <a:lstStyle/>
                    <a:p>
                      <a:pPr lvl="1" algn="just">
                        <a:lnSpc>
                          <a:spcPct val="115000"/>
                        </a:lnSpc>
                        <a:spcAft>
                          <a:spcPts val="800"/>
                        </a:spcAft>
                      </a:pPr>
                      <a:r>
                        <a:rPr lang="en-KE" sz="1000" b="1" kern="100" cap="none" spc="0" dirty="0">
                          <a:solidFill>
                            <a:schemeClr val="tx1"/>
                          </a:solidFill>
                          <a:effectLst/>
                          <a:latin typeface="Calibri" panose="020F0502020204030204" pitchFamily="34" charset="0"/>
                          <a:cs typeface="Calibri" panose="020F0502020204030204" pitchFamily="34" charset="0"/>
                        </a:rPr>
                        <a:t>South African Reserve Bank</a:t>
                      </a:r>
                      <a:endParaRPr lang="en-KE" sz="1000" b="1" kern="100" cap="none" spc="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solidFill>
                      <a:schemeClr val="accent2">
                        <a:lumMod val="40000"/>
                        <a:lumOff val="60000"/>
                        <a:alpha val="20000"/>
                      </a:schemeClr>
                    </a:solidFill>
                  </a:tcPr>
                </a:tc>
                <a:tc>
                  <a:txBody>
                    <a:bodyPr/>
                    <a:lstStyle/>
                    <a:p>
                      <a:pPr lvl="1" algn="just">
                        <a:lnSpc>
                          <a:spcPct val="115000"/>
                        </a:lnSpc>
                        <a:spcAft>
                          <a:spcPts val="800"/>
                        </a:spcAft>
                      </a:pPr>
                      <a:r>
                        <a:rPr lang="en-KE" sz="1000" kern="100" cap="none" spc="0" dirty="0">
                          <a:solidFill>
                            <a:schemeClr val="tx1"/>
                          </a:solidFill>
                          <a:effectLst/>
                          <a:latin typeface="Calibri" panose="020F0502020204030204" pitchFamily="34" charset="0"/>
                          <a:cs typeface="Calibri" panose="020F0502020204030204" pitchFamily="34" charset="0"/>
                        </a:rPr>
                        <a:t>Macro/financial analysis for monetary policy</a:t>
                      </a:r>
                      <a:endParaRPr lang="en-KE" sz="1000" kern="100" cap="none" spc="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12725" marR="9089" marT="0" marB="18178">
                    <a:solidFill>
                      <a:schemeClr val="accent2">
                        <a:lumMod val="40000"/>
                        <a:lumOff val="60000"/>
                        <a:alpha val="20000"/>
                      </a:schemeClr>
                    </a:solidFill>
                  </a:tcPr>
                </a:tc>
                <a:extLst>
                  <a:ext uri="{0D108BD9-81ED-4DB2-BD59-A6C34878D82A}">
                    <a16:rowId xmlns:a16="http://schemas.microsoft.com/office/drawing/2014/main" val="1229999315"/>
                  </a:ext>
                </a:extLst>
              </a:tr>
            </a:tbl>
          </a:graphicData>
        </a:graphic>
      </p:graphicFrame>
    </p:spTree>
    <p:extLst>
      <p:ext uri="{BB962C8B-B14F-4D97-AF65-F5344CB8AC3E}">
        <p14:creationId xmlns:p14="http://schemas.microsoft.com/office/powerpoint/2010/main" val="842468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BE675-9FF0-2535-925D-B1C1B24C765D}"/>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7B3A34B1-012D-7948-8E72-8C108A8B71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856886-7A7B-2A49-0A31-EA3AFE5974FF}"/>
              </a:ext>
            </a:extLst>
          </p:cNvPr>
          <p:cNvSpPr>
            <a:spLocks noGrp="1"/>
          </p:cNvSpPr>
          <p:nvPr>
            <p:ph type="title" idx="4294967295"/>
          </p:nvPr>
        </p:nvSpPr>
        <p:spPr>
          <a:xfrm>
            <a:off x="978778" y="947508"/>
            <a:ext cx="9404350" cy="504825"/>
          </a:xfrm>
        </p:spPr>
        <p:txBody>
          <a:bodyPr>
            <a:noAutofit/>
          </a:bodyPr>
          <a:lstStyle/>
          <a:p>
            <a:r>
              <a:rPr lang="en-US" sz="3600" b="1" dirty="0">
                <a:latin typeface="Calibri" panose="020F0502020204030204" pitchFamily="34" charset="0"/>
                <a:cs typeface="Calibri" panose="020F0502020204030204" pitchFamily="34" charset="0"/>
              </a:rPr>
              <a:t>Use of Big Data, AI and ML for Monetary Policy</a:t>
            </a:r>
          </a:p>
        </p:txBody>
      </p:sp>
      <p:sp>
        <p:nvSpPr>
          <p:cNvPr id="3" name="Content Placeholder 2">
            <a:extLst>
              <a:ext uri="{FF2B5EF4-FFF2-40B4-BE49-F238E27FC236}">
                <a16:creationId xmlns:a16="http://schemas.microsoft.com/office/drawing/2014/main" id="{F1F07386-2DC0-34D0-1110-EAF1FF6FED3E}"/>
              </a:ext>
            </a:extLst>
          </p:cNvPr>
          <p:cNvSpPr>
            <a:spLocks noGrp="1"/>
          </p:cNvSpPr>
          <p:nvPr>
            <p:ph idx="4294967295"/>
          </p:nvPr>
        </p:nvSpPr>
        <p:spPr>
          <a:xfrm>
            <a:off x="989704" y="1570651"/>
            <a:ext cx="2832539" cy="4484655"/>
          </a:xfrm>
        </p:spPr>
        <p:txBody>
          <a:bodyPr>
            <a:normAutofit/>
          </a:bodyPr>
          <a:lstStyle/>
          <a:p>
            <a:pPr marL="0" marR="0" lvl="0" indent="0" algn="just" defTabSz="914400" rtl="0" eaLnBrk="1" fontAlgn="auto" latinLnBrk="0" hangingPunct="1">
              <a:lnSpc>
                <a:spcPct val="100000"/>
              </a:lnSpc>
              <a:spcBef>
                <a:spcPts val="600"/>
              </a:spcBef>
              <a:spcAft>
                <a:spcPts val="600"/>
              </a:spcAft>
              <a:buClrTx/>
              <a:buSzPct val="100000"/>
              <a:buNone/>
              <a:tabLst/>
              <a:defRPr/>
            </a:pPr>
            <a:r>
              <a:rPr kumimoji="0" lang="en-US" sz="1400" b="1" i="0" u="none" strike="noStrike" kern="100" cap="none" spc="0" normalizeH="0" baseline="0" noProof="0" dirty="0">
                <a:ln>
                  <a:noFill/>
                </a:ln>
                <a:solidFill>
                  <a:srgbClr val="262626"/>
                </a:solidFill>
                <a:effectLst/>
                <a:uLnTx/>
                <a:uFillTx/>
                <a:latin typeface="Calibri" panose="020F0502020204030204" pitchFamily="34" charset="0"/>
                <a:ea typeface="Aptos" panose="020B0004020202020204" pitchFamily="34" charset="0"/>
                <a:cs typeface="Calibri" panose="020F0502020204030204" pitchFamily="34" charset="0"/>
                <a:sym typeface="Calibri Light"/>
              </a:rPr>
              <a:t>Inflation Targeting:</a:t>
            </a:r>
            <a:r>
              <a:rPr kumimoji="0" lang="en-US" sz="1400" b="0" i="0" u="none" strike="noStrike" kern="0" cap="none" spc="0" normalizeH="0" baseline="0" noProof="0" dirty="0">
                <a:ln>
                  <a:noFill/>
                </a:ln>
                <a:solidFill>
                  <a:srgbClr val="262626"/>
                </a:solidFill>
                <a:effectLst/>
                <a:uLnTx/>
                <a:uFillTx/>
                <a:latin typeface="Calibri" panose="020F0502020204030204" pitchFamily="34" charset="0"/>
                <a:ea typeface="Times New Roman" panose="02020603050405020304" pitchFamily="18" charset="0"/>
                <a:cs typeface="Calibri" panose="020F0502020204030204" pitchFamily="34" charset="0"/>
                <a:sym typeface="Calibri Light"/>
              </a:rPr>
              <a:t> </a:t>
            </a:r>
          </a:p>
          <a:p>
            <a:pPr marR="0" lvl="0" defTabSz="914400" rtl="0" eaLnBrk="1" fontAlgn="auto" latinLnBrk="0" hangingPunct="1">
              <a:lnSpc>
                <a:spcPct val="100000"/>
              </a:lnSpc>
              <a:spcBef>
                <a:spcPts val="600"/>
              </a:spcBef>
              <a:spcAft>
                <a:spcPts val="600"/>
              </a:spcAft>
              <a:buClrTx/>
              <a:buSzPct val="100000"/>
              <a:tabLst/>
              <a:defRPr/>
            </a:pPr>
            <a:r>
              <a:rPr kumimoji="0" lang="en-US" sz="1400" u="none" strike="noStrike" kern="0" cap="none" spc="0" normalizeH="0" baseline="0" noProof="0" dirty="0">
                <a:ln>
                  <a:noFill/>
                </a:ln>
                <a:solidFill>
                  <a:srgbClr val="262626"/>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alibri Light"/>
              </a:rPr>
              <a:t>CBs can comprehensively analyze </a:t>
            </a:r>
            <a:r>
              <a:rPr kumimoji="0" lang="en-US" sz="1400" u="none" strike="noStrike" kern="100" cap="none" spc="0" normalizeH="0" baseline="0" noProof="0" dirty="0">
                <a:ln>
                  <a:noFill/>
                </a:ln>
                <a:solidFill>
                  <a:srgbClr val="262626"/>
                </a:solidFill>
                <a:effectLst/>
                <a:uLnTx/>
                <a:uFillTx/>
                <a:latin typeface="Calibri Light" panose="020F0302020204030204" pitchFamily="34" charset="0"/>
                <a:ea typeface="Aptos" panose="020B0004020202020204" pitchFamily="34" charset="0"/>
                <a:cs typeface="Calibri Light" panose="020F0302020204030204" pitchFamily="34" charset="0"/>
                <a:sym typeface="Calibri Light"/>
              </a:rPr>
              <a:t>price movements and economic indicators, improving the ability to track and target inflation</a:t>
            </a:r>
          </a:p>
          <a:p>
            <a:pPr>
              <a:lnSpc>
                <a:spcPct val="100000"/>
              </a:lnSpc>
              <a:spcBef>
                <a:spcPts val="600"/>
              </a:spcBef>
              <a:spcAft>
                <a:spcPts val="600"/>
              </a:spcAft>
              <a:buSzPct val="100000"/>
              <a:defRPr/>
            </a:pPr>
            <a:r>
              <a:rPr kumimoji="0" lang="en-US" sz="1400" u="none" strike="noStrike" kern="100" cap="none" spc="0" normalizeH="0" baseline="0" noProof="0" dirty="0">
                <a:ln>
                  <a:noFill/>
                </a:ln>
                <a:solidFill>
                  <a:srgbClr val="262626"/>
                </a:solidFill>
                <a:effectLst/>
                <a:uLnTx/>
                <a:uFillTx/>
                <a:latin typeface="Calibri Light" panose="020F0302020204030204" pitchFamily="34" charset="0"/>
                <a:ea typeface="Aptos" panose="020B0004020202020204" pitchFamily="34" charset="0"/>
                <a:cs typeface="Calibri Light" panose="020F0302020204030204" pitchFamily="34" charset="0"/>
                <a:sym typeface="Calibri Light"/>
              </a:rPr>
              <a:t>AI and ML tools can predict inflation trends by analyzing vast datasets and identifying patterns that may not be otherwise detected by traditional methods, helping central banks set more accurate inflation targets</a:t>
            </a:r>
            <a:endParaRPr lang="en-US" sz="1400" kern="100" dirty="0">
              <a:solidFill>
                <a:srgbClr val="262626"/>
              </a:solidFill>
              <a:latin typeface="Calibri Light" panose="020F0302020204030204" pitchFamily="34" charset="0"/>
              <a:ea typeface="Aptos" panose="020B0004020202020204" pitchFamily="34" charset="0"/>
              <a:cs typeface="Calibri Light" panose="020F0302020204030204" pitchFamily="34" charset="0"/>
              <a:sym typeface="Calibri Light"/>
            </a:endParaRPr>
          </a:p>
        </p:txBody>
      </p:sp>
      <p:sp>
        <p:nvSpPr>
          <p:cNvPr id="6" name="TextBox 5">
            <a:extLst>
              <a:ext uri="{FF2B5EF4-FFF2-40B4-BE49-F238E27FC236}">
                <a16:creationId xmlns:a16="http://schemas.microsoft.com/office/drawing/2014/main" id="{6DD1FE52-6CC1-4D23-D115-EC6D72090558}"/>
              </a:ext>
            </a:extLst>
          </p:cNvPr>
          <p:cNvSpPr txBox="1"/>
          <p:nvPr/>
        </p:nvSpPr>
        <p:spPr>
          <a:xfrm>
            <a:off x="2179036" y="5163534"/>
            <a:ext cx="9306560" cy="307777"/>
          </a:xfrm>
          <a:prstGeom prst="rect">
            <a:avLst/>
          </a:prstGeom>
          <a:noFill/>
        </p:spPr>
        <p:txBody>
          <a:bodyPr wrap="square" rtlCol="0">
            <a:spAutoFit/>
          </a:bodyPr>
          <a:lstStyle/>
          <a:p>
            <a:pPr algn="r"/>
            <a:r>
              <a:rPr lang="en-US" sz="1400" i="1" dirty="0">
                <a:latin typeface="Times New Roman" panose="02020603050405020304" pitchFamily="18" charset="0"/>
                <a:cs typeface="Times New Roman" panose="02020603050405020304" pitchFamily="18" charset="0"/>
              </a:rPr>
              <a:t>Sources: Doerr, et al. (2021); </a:t>
            </a:r>
            <a:r>
              <a:rPr lang="en-US" sz="1400" i="1" dirty="0" err="1">
                <a:latin typeface="Times New Roman" panose="02020603050405020304" pitchFamily="18" charset="0"/>
                <a:cs typeface="Times New Roman" panose="02020603050405020304" pitchFamily="18" charset="0"/>
              </a:rPr>
              <a:t>Chiranjit</a:t>
            </a:r>
            <a:r>
              <a:rPr lang="en-US" sz="1400" i="1" dirty="0">
                <a:latin typeface="Times New Roman" panose="02020603050405020304" pitchFamily="18" charset="0"/>
                <a:cs typeface="Times New Roman" panose="02020603050405020304" pitchFamily="18" charset="0"/>
              </a:rPr>
              <a:t> and Joseph (2017);</a:t>
            </a:r>
            <a:r>
              <a:rPr lang="en-US" sz="1400" i="1" dirty="0">
                <a:solidFill>
                  <a:srgbClr val="222222"/>
                </a:solidFill>
                <a:effectLst/>
                <a:latin typeface="Times New Roman" panose="02020603050405020304" pitchFamily="18" charset="0"/>
                <a:cs typeface="Times New Roman" panose="02020603050405020304" pitchFamily="18" charset="0"/>
              </a:rPr>
              <a:t> Cipollone (2024);</a:t>
            </a:r>
            <a:r>
              <a:rPr lang="en-US" sz="1400" dirty="0"/>
              <a:t> </a:t>
            </a:r>
            <a:r>
              <a:rPr lang="en-US" sz="1400" i="1" dirty="0" err="1">
                <a:latin typeface="Times New Roman" panose="02020603050405020304" pitchFamily="18" charset="0"/>
                <a:cs typeface="Times New Roman" panose="02020603050405020304" pitchFamily="18" charset="0"/>
              </a:rPr>
              <a:t>Ozili</a:t>
            </a:r>
            <a:r>
              <a:rPr lang="en-US" sz="1400" i="1" dirty="0">
                <a:latin typeface="Times New Roman" panose="02020603050405020304" pitchFamily="18" charset="0"/>
                <a:cs typeface="Times New Roman" panose="02020603050405020304" pitchFamily="18" charset="0"/>
              </a:rPr>
              <a:t> (2024)</a:t>
            </a:r>
            <a:endParaRPr lang="en-US" sz="1400" dirty="0"/>
          </a:p>
        </p:txBody>
      </p:sp>
      <p:sp>
        <p:nvSpPr>
          <p:cNvPr id="4" name="Rectangle 3">
            <a:extLst>
              <a:ext uri="{FF2B5EF4-FFF2-40B4-BE49-F238E27FC236}">
                <a16:creationId xmlns:a16="http://schemas.microsoft.com/office/drawing/2014/main" id="{E3B3FF7C-FA26-C94A-8949-DE57449A979D}"/>
              </a:ext>
            </a:extLst>
          </p:cNvPr>
          <p:cNvSpPr/>
          <p:nvPr/>
        </p:nvSpPr>
        <p:spPr>
          <a:xfrm>
            <a:off x="6507078" y="1570651"/>
            <a:ext cx="2983147" cy="1323439"/>
          </a:xfrm>
          <a:prstGeom prst="rect">
            <a:avLst/>
          </a:prstGeom>
        </p:spPr>
        <p:txBody>
          <a:bodyPr wrap="square">
            <a:spAutoFit/>
          </a:bodyPr>
          <a:lstStyle/>
          <a:p>
            <a:pPr lvl="0">
              <a:spcBef>
                <a:spcPts val="600"/>
              </a:spcBef>
              <a:spcAft>
                <a:spcPts val="600"/>
              </a:spcAft>
              <a:buSzPct val="100000"/>
              <a:defRPr/>
            </a:pPr>
            <a:r>
              <a:rPr lang="en-US" sz="1400" b="1" kern="100" dirty="0">
                <a:solidFill>
                  <a:srgbClr val="262626"/>
                </a:solidFill>
                <a:latin typeface="Calibri" panose="020F0502020204030204" pitchFamily="34" charset="0"/>
                <a:ea typeface="Aptos" panose="020B0004020202020204" pitchFamily="34" charset="0"/>
                <a:cs typeface="Calibri" panose="020F0502020204030204" pitchFamily="34" charset="0"/>
                <a:sym typeface="Calibri Light"/>
              </a:rPr>
              <a:t>Communication of Monetary Policy: </a:t>
            </a:r>
          </a:p>
          <a:p>
            <a:pPr>
              <a:lnSpc>
                <a:spcPct val="100000"/>
              </a:lnSpc>
              <a:spcBef>
                <a:spcPts val="600"/>
              </a:spcBef>
              <a:spcAft>
                <a:spcPts val="600"/>
              </a:spcAft>
              <a:buSzPct val="100000"/>
              <a:defRPr/>
            </a:pPr>
            <a:r>
              <a:rPr lang="en-US" sz="1400" kern="100" dirty="0">
                <a:solidFill>
                  <a:srgbClr val="262626"/>
                </a:solidFill>
                <a:latin typeface="Calibri Light" panose="020F0302020204030204" pitchFamily="34" charset="0"/>
                <a:ea typeface="Aptos" panose="020B0004020202020204" pitchFamily="34" charset="0"/>
                <a:cs typeface="Calibri Light" panose="020F0302020204030204" pitchFamily="34" charset="0"/>
                <a:sym typeface="Calibri Light"/>
              </a:rPr>
              <a:t>Big data and AI ensure policy decisions are well understood by the public, and inflation expectations are kept well-anchored</a:t>
            </a:r>
          </a:p>
        </p:txBody>
      </p:sp>
      <p:sp>
        <p:nvSpPr>
          <p:cNvPr id="5" name="Rectangle 4">
            <a:extLst>
              <a:ext uri="{FF2B5EF4-FFF2-40B4-BE49-F238E27FC236}">
                <a16:creationId xmlns:a16="http://schemas.microsoft.com/office/drawing/2014/main" id="{AE107C74-6C40-E24C-9382-DEC12EC2A451}"/>
              </a:ext>
            </a:extLst>
          </p:cNvPr>
          <p:cNvSpPr/>
          <p:nvPr/>
        </p:nvSpPr>
        <p:spPr>
          <a:xfrm>
            <a:off x="4104345" y="1570650"/>
            <a:ext cx="2120630" cy="2400657"/>
          </a:xfrm>
          <a:prstGeom prst="rect">
            <a:avLst/>
          </a:prstGeom>
        </p:spPr>
        <p:txBody>
          <a:bodyPr wrap="square">
            <a:spAutoFit/>
          </a:bodyPr>
          <a:lstStyle/>
          <a:p>
            <a:pPr lvl="0">
              <a:spcBef>
                <a:spcPts val="600"/>
              </a:spcBef>
              <a:spcAft>
                <a:spcPts val="600"/>
              </a:spcAft>
              <a:buSzPct val="100000"/>
              <a:defRPr/>
            </a:pPr>
            <a:r>
              <a:rPr lang="en-US" sz="1400" b="1" kern="100" dirty="0">
                <a:solidFill>
                  <a:srgbClr val="262626"/>
                </a:solidFill>
                <a:latin typeface="Calibri" panose="020F0502020204030204" pitchFamily="34" charset="0"/>
                <a:ea typeface="Aptos" panose="020B0004020202020204" pitchFamily="34" charset="0"/>
                <a:cs typeface="Calibri" panose="020F0502020204030204" pitchFamily="34" charset="0"/>
                <a:sym typeface="Calibri Light"/>
              </a:rPr>
              <a:t>Interest Rates Setting: </a:t>
            </a:r>
          </a:p>
          <a:p>
            <a:pPr>
              <a:lnSpc>
                <a:spcPct val="100000"/>
              </a:lnSpc>
              <a:spcBef>
                <a:spcPts val="600"/>
              </a:spcBef>
              <a:spcAft>
                <a:spcPts val="600"/>
              </a:spcAft>
              <a:buSzPct val="100000"/>
              <a:defRPr/>
            </a:pPr>
            <a:r>
              <a:rPr lang="en-US" sz="1400" kern="100" dirty="0">
                <a:solidFill>
                  <a:srgbClr val="262626"/>
                </a:solidFill>
                <a:latin typeface="Calibri Light" panose="020F0302020204030204" pitchFamily="34" charset="0"/>
                <a:ea typeface="Aptos" panose="020B0004020202020204" pitchFamily="34" charset="0"/>
                <a:cs typeface="Calibri Light" panose="020F0302020204030204" pitchFamily="34" charset="0"/>
                <a:sym typeface="Calibri Light"/>
              </a:rPr>
              <a:t>AI</a:t>
            </a:r>
            <a:r>
              <a:rPr lang="en-US" sz="1400" kern="0" dirty="0">
                <a:solidFill>
                  <a:srgbClr val="262626"/>
                </a:solidFill>
                <a:latin typeface="Calibri Light" panose="020F0302020204030204" pitchFamily="34" charset="0"/>
                <a:ea typeface="Times New Roman" panose="02020603050405020304" pitchFamily="18" charset="0"/>
                <a:cs typeface="Calibri Light" panose="020F0302020204030204" pitchFamily="34" charset="0"/>
                <a:sym typeface="Calibri Light"/>
              </a:rPr>
              <a:t> </a:t>
            </a:r>
            <a:r>
              <a:rPr lang="en-US" sz="1400" kern="100" dirty="0">
                <a:solidFill>
                  <a:srgbClr val="262626"/>
                </a:solidFill>
                <a:latin typeface="Calibri Light" panose="020F0302020204030204" pitchFamily="34" charset="0"/>
                <a:ea typeface="Aptos" panose="020B0004020202020204" pitchFamily="34" charset="0"/>
                <a:cs typeface="Calibri Light" panose="020F0302020204030204" pitchFamily="34" charset="0"/>
                <a:sym typeface="Calibri Light"/>
              </a:rPr>
              <a:t>allows central banks to analyze economic data, including real-time financial transactions and market trends as well as model complex economic scenarios and predict the effects of interest rate changes on the economy</a:t>
            </a:r>
          </a:p>
        </p:txBody>
      </p:sp>
      <p:cxnSp>
        <p:nvCxnSpPr>
          <p:cNvPr id="10" name="Straight Connector 9">
            <a:extLst>
              <a:ext uri="{FF2B5EF4-FFF2-40B4-BE49-F238E27FC236}">
                <a16:creationId xmlns:a16="http://schemas.microsoft.com/office/drawing/2014/main" id="{5D0E4884-2734-B941-8726-C056FDFD76A1}"/>
              </a:ext>
            </a:extLst>
          </p:cNvPr>
          <p:cNvCxnSpPr/>
          <p:nvPr/>
        </p:nvCxnSpPr>
        <p:spPr>
          <a:xfrm>
            <a:off x="3923489" y="1666672"/>
            <a:ext cx="0" cy="2788596"/>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E4D0DA3-B114-6B4E-B7AA-C19E57FEB156}"/>
              </a:ext>
            </a:extLst>
          </p:cNvPr>
          <p:cNvCxnSpPr/>
          <p:nvPr/>
        </p:nvCxnSpPr>
        <p:spPr>
          <a:xfrm>
            <a:off x="6297038" y="1666672"/>
            <a:ext cx="0" cy="2788596"/>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528DD80-6518-D34E-BF78-5D2AD30AF1D9}"/>
              </a:ext>
            </a:extLst>
          </p:cNvPr>
          <p:cNvCxnSpPr/>
          <p:nvPr/>
        </p:nvCxnSpPr>
        <p:spPr>
          <a:xfrm>
            <a:off x="1083013" y="1906621"/>
            <a:ext cx="8300936" cy="0"/>
          </a:xfrm>
          <a:prstGeom prst="line">
            <a:avLst/>
          </a:prstGeom>
          <a:ln w="63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70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BFBE25-21E0-224D-9512-D882B701EB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60E3211F-5AE2-9D58-8C9D-835279108D4C}"/>
              </a:ext>
            </a:extLst>
          </p:cNvPr>
          <p:cNvSpPr>
            <a:spLocks noGrp="1"/>
          </p:cNvSpPr>
          <p:nvPr>
            <p:ph type="sldNum" sz="quarter" idx="12"/>
          </p:nvPr>
        </p:nvSpPr>
        <p:spPr/>
        <p:txBody>
          <a:bodyPr/>
          <a:lstStyle/>
          <a:p>
            <a:fld id="{86CB4B4D-7CA3-9044-876B-883B54F8677D}" type="slidenum">
              <a:rPr lang="en-US" smtClean="0"/>
              <a:pPr/>
              <a:t>2</a:t>
            </a:fld>
            <a:endParaRPr lang="en-US" dirty="0"/>
          </a:p>
        </p:txBody>
      </p:sp>
      <p:sp>
        <p:nvSpPr>
          <p:cNvPr id="3" name="Text Placeholder 2">
            <a:extLst>
              <a:ext uri="{FF2B5EF4-FFF2-40B4-BE49-F238E27FC236}">
                <a16:creationId xmlns:a16="http://schemas.microsoft.com/office/drawing/2014/main" id="{2024213D-5F7B-6EF8-A382-7FBB9D12C823}"/>
              </a:ext>
            </a:extLst>
          </p:cNvPr>
          <p:cNvSpPr>
            <a:spLocks noGrp="1"/>
          </p:cNvSpPr>
          <p:nvPr>
            <p:ph idx="4294967295"/>
          </p:nvPr>
        </p:nvSpPr>
        <p:spPr>
          <a:xfrm>
            <a:off x="4539574" y="2154621"/>
            <a:ext cx="7289260" cy="3278167"/>
          </a:xfrm>
        </p:spPr>
        <p:txBody>
          <a:bodyPr>
            <a:normAutofit/>
          </a:bodyPr>
          <a:lstStyle/>
          <a:p>
            <a:pPr marL="457200" indent="-457200">
              <a:lnSpc>
                <a:spcPct val="100000"/>
              </a:lnSpc>
              <a:spcBef>
                <a:spcPts val="600"/>
              </a:spcBef>
              <a:buFont typeface="Wingdings" panose="05000000000000000000" pitchFamily="2" charset="2"/>
              <a:buChar char="§"/>
            </a:pPr>
            <a:r>
              <a:rPr lang="en-US" sz="1400" dirty="0">
                <a:solidFill>
                  <a:schemeClr val="bg1"/>
                </a:solidFill>
                <a:latin typeface="Calibri Light" panose="020F0302020204030204" pitchFamily="34" charset="0"/>
                <a:cs typeface="Calibri Light" panose="020F0302020204030204" pitchFamily="34" charset="0"/>
              </a:rPr>
              <a:t>Irving Fisher’s Quantity Theory of Money, MV=PT, in 1911</a:t>
            </a:r>
          </a:p>
          <a:p>
            <a:pPr marL="457200" indent="-457200">
              <a:lnSpc>
                <a:spcPct val="100000"/>
              </a:lnSpc>
              <a:spcBef>
                <a:spcPts val="600"/>
              </a:spcBef>
              <a:buFont typeface="Wingdings" panose="05000000000000000000" pitchFamily="2" charset="2"/>
              <a:buChar char="§"/>
            </a:pPr>
            <a:r>
              <a:rPr lang="en-US" sz="1400" dirty="0">
                <a:solidFill>
                  <a:schemeClr val="bg1"/>
                </a:solidFill>
                <a:latin typeface="Calibri Light" panose="020F0302020204030204" pitchFamily="34" charset="0"/>
                <a:cs typeface="Calibri Light" panose="020F0302020204030204" pitchFamily="34" charset="0"/>
              </a:rPr>
              <a:t>The IS-LM model, developed by John Hicks in 1937, based on Keynesian theories</a:t>
            </a:r>
          </a:p>
          <a:p>
            <a:pPr marL="457200" indent="-457200">
              <a:lnSpc>
                <a:spcPct val="100000"/>
              </a:lnSpc>
              <a:spcBef>
                <a:spcPts val="600"/>
              </a:spcBef>
              <a:buFont typeface="Wingdings" panose="05000000000000000000" pitchFamily="2" charset="2"/>
              <a:buChar char="§"/>
            </a:pPr>
            <a:r>
              <a:rPr lang="en-US" sz="1400" dirty="0">
                <a:solidFill>
                  <a:schemeClr val="bg1"/>
                </a:solidFill>
                <a:latin typeface="Calibri Light" panose="020F0302020204030204" pitchFamily="34" charset="0"/>
                <a:cs typeface="Calibri Light" panose="020F0302020204030204" pitchFamily="34" charset="0"/>
              </a:rPr>
              <a:t>The flow of funds, Morris Copeland in 1952, and asset demand equations</a:t>
            </a:r>
          </a:p>
          <a:p>
            <a:pPr marL="457200" indent="-457200">
              <a:lnSpc>
                <a:spcPct val="100000"/>
              </a:lnSpc>
              <a:spcBef>
                <a:spcPts val="600"/>
              </a:spcBef>
              <a:buFont typeface="Wingdings" panose="05000000000000000000" pitchFamily="2" charset="2"/>
              <a:buChar char="§"/>
            </a:pPr>
            <a:r>
              <a:rPr lang="en-US" sz="1400" dirty="0">
                <a:solidFill>
                  <a:schemeClr val="bg1"/>
                </a:solidFill>
                <a:latin typeface="Calibri Light" panose="020F0302020204030204" pitchFamily="34" charset="0"/>
                <a:cs typeface="Calibri Light" panose="020F0302020204030204" pitchFamily="34" charset="0"/>
              </a:rPr>
              <a:t>The rational expectations revolution, by Lucas and Sargent in the 1970s</a:t>
            </a:r>
          </a:p>
          <a:p>
            <a:pPr marL="457200" indent="-457200">
              <a:lnSpc>
                <a:spcPct val="100000"/>
              </a:lnSpc>
              <a:spcBef>
                <a:spcPts val="600"/>
              </a:spcBef>
              <a:buFont typeface="Wingdings" panose="05000000000000000000" pitchFamily="2" charset="2"/>
              <a:buChar char="§"/>
            </a:pPr>
            <a:r>
              <a:rPr lang="en-US" sz="1400" dirty="0">
                <a:solidFill>
                  <a:schemeClr val="bg1"/>
                </a:solidFill>
                <a:latin typeface="Calibri Light" panose="020F0302020204030204" pitchFamily="34" charset="0"/>
                <a:cs typeface="Calibri Light" panose="020F0302020204030204" pitchFamily="34" charset="0"/>
              </a:rPr>
              <a:t>The Econometric Society, founded in December 1930, by Irving Fisher and others  - with data-driven methods for monetary policy</a:t>
            </a:r>
          </a:p>
          <a:p>
            <a:pPr marL="457200" indent="-457200">
              <a:lnSpc>
                <a:spcPct val="100000"/>
              </a:lnSpc>
              <a:spcBef>
                <a:spcPts val="600"/>
              </a:spcBef>
              <a:buFont typeface="Wingdings" panose="05000000000000000000" pitchFamily="2" charset="2"/>
              <a:buChar char="§"/>
            </a:pPr>
            <a:r>
              <a:rPr lang="en-US" sz="1400" dirty="0">
                <a:solidFill>
                  <a:schemeClr val="bg1"/>
                </a:solidFill>
                <a:latin typeface="Calibri Light" panose="020F0302020204030204" pitchFamily="34" charset="0"/>
                <a:cs typeface="Calibri Light" panose="020F0302020204030204" pitchFamily="34" charset="0"/>
              </a:rPr>
              <a:t>And now, all change: Big data, AI, and ML</a:t>
            </a:r>
          </a:p>
          <a:p>
            <a:pPr marL="457200" indent="-457200">
              <a:lnSpc>
                <a:spcPct val="100000"/>
              </a:lnSpc>
              <a:spcBef>
                <a:spcPts val="600"/>
              </a:spcBef>
              <a:buFont typeface="Wingdings" panose="05000000000000000000" pitchFamily="2" charset="2"/>
              <a:buChar char="§"/>
            </a:pPr>
            <a:r>
              <a:rPr lang="en-US" sz="1400" dirty="0">
                <a:solidFill>
                  <a:schemeClr val="bg1"/>
                </a:solidFill>
                <a:latin typeface="Calibri Light" panose="020F0302020204030204" pitchFamily="34" charset="0"/>
                <a:cs typeface="Calibri Light" panose="020F0302020204030204" pitchFamily="34" charset="0"/>
              </a:rPr>
              <a:t>Hence, we focus on the era of using Big Data, AI, and ML to better understand:</a:t>
            </a:r>
          </a:p>
          <a:p>
            <a:pPr marL="804672" lvl="1" indent="-457200">
              <a:lnSpc>
                <a:spcPct val="100000"/>
              </a:lnSpc>
              <a:spcBef>
                <a:spcPts val="600"/>
              </a:spcBef>
              <a:buFont typeface="Arial" panose="020B0604020202020204" pitchFamily="34" charset="0"/>
              <a:buChar char="•"/>
            </a:pPr>
            <a:r>
              <a:rPr lang="en-US" sz="1400" dirty="0">
                <a:solidFill>
                  <a:schemeClr val="bg1"/>
                </a:solidFill>
                <a:latin typeface="Calibri Light" panose="020F0302020204030204" pitchFamily="34" charset="0"/>
                <a:cs typeface="Calibri Light" panose="020F0302020204030204" pitchFamily="34" charset="0"/>
              </a:rPr>
              <a:t>how advances in BD, AI, and ML are impacting Central Banks and financial institutions;</a:t>
            </a:r>
          </a:p>
          <a:p>
            <a:pPr marL="804672" lvl="1" indent="-457200">
              <a:lnSpc>
                <a:spcPct val="100000"/>
              </a:lnSpc>
              <a:spcBef>
                <a:spcPts val="600"/>
              </a:spcBef>
              <a:buFont typeface="Arial" panose="020B0604020202020204" pitchFamily="34" charset="0"/>
              <a:buChar char="•"/>
            </a:pPr>
            <a:r>
              <a:rPr lang="en-US" sz="1400" dirty="0">
                <a:solidFill>
                  <a:schemeClr val="bg1"/>
                </a:solidFill>
                <a:latin typeface="Calibri Light" panose="020F0302020204030204" pitchFamily="34" charset="0"/>
                <a:cs typeface="Calibri Light" panose="020F0302020204030204" pitchFamily="34" charset="0"/>
              </a:rPr>
              <a:t>the implications of these developments on monetary policy</a:t>
            </a:r>
          </a:p>
          <a:p>
            <a:pPr marL="804672" lvl="1" indent="-457200">
              <a:lnSpc>
                <a:spcPct val="100000"/>
              </a:lnSpc>
              <a:spcBef>
                <a:spcPts val="600"/>
              </a:spcBef>
              <a:buFont typeface="Arial" panose="020B0604020202020204" pitchFamily="34" charset="0"/>
              <a:buChar char="•"/>
            </a:pPr>
            <a:r>
              <a:rPr lang="en-US" sz="1400" dirty="0">
                <a:solidFill>
                  <a:schemeClr val="bg1"/>
                </a:solidFill>
                <a:latin typeface="Calibri Light" panose="020F0302020204030204" pitchFamily="34" charset="0"/>
                <a:cs typeface="Calibri Light" panose="020F0302020204030204" pitchFamily="34" charset="0"/>
              </a:rPr>
              <a:t>to create knowledge, of great benefit to central banks in the COMESA region</a:t>
            </a:r>
          </a:p>
        </p:txBody>
      </p:sp>
      <p:sp>
        <p:nvSpPr>
          <p:cNvPr id="2" name="Title 1">
            <a:extLst>
              <a:ext uri="{FF2B5EF4-FFF2-40B4-BE49-F238E27FC236}">
                <a16:creationId xmlns:a16="http://schemas.microsoft.com/office/drawing/2014/main" id="{752165CA-AC82-0FEF-9BAB-465269BB0F5B}"/>
              </a:ext>
            </a:extLst>
          </p:cNvPr>
          <p:cNvSpPr>
            <a:spLocks noGrp="1"/>
          </p:cNvSpPr>
          <p:nvPr>
            <p:ph type="title" idx="4294967295"/>
          </p:nvPr>
        </p:nvSpPr>
        <p:spPr>
          <a:xfrm>
            <a:off x="4539574" y="923563"/>
            <a:ext cx="6691009" cy="1120201"/>
          </a:xfrm>
        </p:spPr>
        <p:txBody>
          <a:bodyPr>
            <a:normAutofit/>
          </a:bodyPr>
          <a:lstStyle/>
          <a:p>
            <a:r>
              <a:rPr lang="en-US" sz="3600" b="1" dirty="0">
                <a:solidFill>
                  <a:schemeClr val="bg2"/>
                </a:solidFill>
                <a:latin typeface="Calibri" panose="020F0502020204030204" pitchFamily="34" charset="0"/>
                <a:cs typeface="Calibri" panose="020F0502020204030204" pitchFamily="34" charset="0"/>
              </a:rPr>
              <a:t>Background: </a:t>
            </a:r>
            <a:br>
              <a:rPr lang="en-US" sz="3600" b="1" dirty="0">
                <a:solidFill>
                  <a:schemeClr val="bg2"/>
                </a:solidFill>
                <a:latin typeface="Calibri" panose="020F0502020204030204" pitchFamily="34" charset="0"/>
                <a:cs typeface="Calibri" panose="020F0502020204030204" pitchFamily="34" charset="0"/>
              </a:rPr>
            </a:br>
            <a:r>
              <a:rPr lang="en-US" sz="3600" b="1" dirty="0">
                <a:solidFill>
                  <a:schemeClr val="bg2"/>
                </a:solidFill>
                <a:latin typeface="Calibri" panose="020F0502020204030204" pitchFamily="34" charset="0"/>
                <a:cs typeface="Calibri" panose="020F0502020204030204" pitchFamily="34" charset="0"/>
              </a:rPr>
              <a:t>Take a Trip down Memory Lane</a:t>
            </a:r>
          </a:p>
        </p:txBody>
      </p:sp>
    </p:spTree>
    <p:extLst>
      <p:ext uri="{BB962C8B-B14F-4D97-AF65-F5344CB8AC3E}">
        <p14:creationId xmlns:p14="http://schemas.microsoft.com/office/powerpoint/2010/main" val="2055367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2D22F-9EF5-57B2-C0D3-C111351113D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F0AB1EE-93F8-C140-A8BB-0EC2F73BB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111BA734-55EC-8B44-9EBD-F444D2E9E759}"/>
              </a:ext>
            </a:extLst>
          </p:cNvPr>
          <p:cNvSpPr txBox="1">
            <a:spLocks/>
          </p:cNvSpPr>
          <p:nvPr/>
        </p:nvSpPr>
        <p:spPr>
          <a:xfrm>
            <a:off x="978778" y="947508"/>
            <a:ext cx="9404350"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Calibri" panose="020F0502020204030204" pitchFamily="34" charset="0"/>
                <a:cs typeface="Calibri" panose="020F0502020204030204" pitchFamily="34" charset="0"/>
              </a:rPr>
              <a:t>Cont’d…</a:t>
            </a:r>
          </a:p>
        </p:txBody>
      </p:sp>
      <p:sp>
        <p:nvSpPr>
          <p:cNvPr id="3" name="Content Placeholder 2">
            <a:extLst>
              <a:ext uri="{FF2B5EF4-FFF2-40B4-BE49-F238E27FC236}">
                <a16:creationId xmlns:a16="http://schemas.microsoft.com/office/drawing/2014/main" id="{CC7C09CD-0E6D-4649-E9D6-6F13FC5AC08D}"/>
              </a:ext>
            </a:extLst>
          </p:cNvPr>
          <p:cNvSpPr>
            <a:spLocks noGrp="1"/>
          </p:cNvSpPr>
          <p:nvPr>
            <p:ph idx="1"/>
          </p:nvPr>
        </p:nvSpPr>
        <p:spPr>
          <a:xfrm>
            <a:off x="978778" y="1616152"/>
            <a:ext cx="2464813" cy="3377379"/>
          </a:xfrm>
        </p:spPr>
        <p:txBody>
          <a:bodyPr>
            <a:normAutofit/>
          </a:bodyPr>
          <a:lstStyle/>
          <a:p>
            <a:pPr marL="0" marR="0" lvl="0" indent="0" defTabSz="914400" rtl="0" eaLnBrk="1" fontAlgn="auto" latinLnBrk="0" hangingPunct="1">
              <a:lnSpc>
                <a:spcPct val="110000"/>
              </a:lnSpc>
              <a:spcBef>
                <a:spcPts val="600"/>
              </a:spcBef>
              <a:spcAft>
                <a:spcPts val="600"/>
              </a:spcAft>
              <a:buClrTx/>
              <a:buSzPct val="100000"/>
              <a:buNone/>
              <a:tabLst/>
              <a:defRPr/>
            </a:pPr>
            <a:r>
              <a:rPr kumimoji="0" lang="en-US" sz="1400" b="1" i="0" u="none" strike="noStrike" kern="100" cap="none" spc="0" normalizeH="0" baseline="0" noProof="0" dirty="0">
                <a:ln>
                  <a:noFill/>
                </a:ln>
                <a:solidFill>
                  <a:srgbClr val="262626"/>
                </a:solidFill>
                <a:effectLst/>
                <a:uLnTx/>
                <a:uFillTx/>
                <a:latin typeface="Calibri" panose="020F0502020204030204" pitchFamily="34" charset="0"/>
                <a:ea typeface="Aptos" panose="020B0004020202020204" pitchFamily="34" charset="0"/>
                <a:cs typeface="Calibri" panose="020F0502020204030204" pitchFamily="34" charset="0"/>
                <a:sym typeface="Calibri Light"/>
              </a:rPr>
              <a:t>Exchange Rates Movements</a:t>
            </a:r>
            <a:r>
              <a:rPr kumimoji="0" lang="en-US" sz="1400" b="0" i="0" u="none" strike="noStrike" kern="100" cap="none" spc="0" normalizeH="0" baseline="0" noProof="0" dirty="0">
                <a:ln>
                  <a:noFill/>
                </a:ln>
                <a:solidFill>
                  <a:srgbClr val="262626"/>
                </a:solidFill>
                <a:effectLst/>
                <a:uLnTx/>
                <a:uFillTx/>
                <a:latin typeface="Calibri" panose="020F0502020204030204" pitchFamily="34" charset="0"/>
                <a:ea typeface="Aptos" panose="020B0004020202020204" pitchFamily="34" charset="0"/>
                <a:cs typeface="Calibri" panose="020F0502020204030204" pitchFamily="34" charset="0"/>
                <a:sym typeface="Calibri Light"/>
              </a:rPr>
              <a:t>:</a:t>
            </a:r>
            <a:r>
              <a:rPr kumimoji="0" lang="en-US" sz="1400" b="0" i="0" u="none" strike="noStrike" kern="0" cap="none" spc="0" normalizeH="0" baseline="0" noProof="0" dirty="0">
                <a:ln>
                  <a:noFill/>
                </a:ln>
                <a:solidFill>
                  <a:srgbClr val="262626"/>
                </a:solidFill>
                <a:effectLst/>
                <a:uLnTx/>
                <a:uFillTx/>
                <a:latin typeface="Calibri" panose="020F0502020204030204" pitchFamily="34" charset="0"/>
                <a:ea typeface="Times New Roman" panose="02020603050405020304" pitchFamily="18" charset="0"/>
                <a:cs typeface="Calibri" panose="020F0502020204030204" pitchFamily="34" charset="0"/>
                <a:sym typeface="Calibri Light"/>
              </a:rPr>
              <a:t> </a:t>
            </a:r>
          </a:p>
          <a:p>
            <a:pPr marL="0" marR="0" lvl="0" indent="0" defTabSz="914400" rtl="0" eaLnBrk="1" fontAlgn="auto" latinLnBrk="0" hangingPunct="1">
              <a:lnSpc>
                <a:spcPct val="110000"/>
              </a:lnSpc>
              <a:spcBef>
                <a:spcPts val="600"/>
              </a:spcBef>
              <a:spcAft>
                <a:spcPts val="600"/>
              </a:spcAft>
              <a:buClrTx/>
              <a:buSzPct val="100000"/>
              <a:buNone/>
              <a:tabLst/>
              <a:defRPr/>
            </a:pPr>
            <a:r>
              <a:rPr kumimoji="0" lang="en-US" sz="1400" u="none" strike="noStrike" kern="100" cap="none" spc="0" normalizeH="0" baseline="0" noProof="0" dirty="0">
                <a:ln>
                  <a:noFill/>
                </a:ln>
                <a:solidFill>
                  <a:srgbClr val="262626"/>
                </a:solidFill>
                <a:effectLst/>
                <a:uLnTx/>
                <a:uFillTx/>
                <a:latin typeface="Calibri Light" panose="020F0302020204030204" pitchFamily="34" charset="0"/>
                <a:ea typeface="Aptos" panose="020B0004020202020204" pitchFamily="34" charset="0"/>
                <a:cs typeface="Calibri Light" panose="020F0302020204030204" pitchFamily="34" charset="0"/>
                <a:sym typeface="Calibri Light"/>
              </a:rPr>
              <a:t>Big Data, AI, and ML help central banks monitor global economic conditions, as well as predict and analyze exchange rate fluctuations by processing large datasets from different sources; thus, helping informed decisions about currency interventions and policy adjustments</a:t>
            </a:r>
          </a:p>
        </p:txBody>
      </p:sp>
      <p:sp>
        <p:nvSpPr>
          <p:cNvPr id="9" name="TextBox 8">
            <a:extLst>
              <a:ext uri="{FF2B5EF4-FFF2-40B4-BE49-F238E27FC236}">
                <a16:creationId xmlns:a16="http://schemas.microsoft.com/office/drawing/2014/main" id="{7EFDB44D-B9D4-E23D-0E4C-26FD08A4CBDC}"/>
              </a:ext>
            </a:extLst>
          </p:cNvPr>
          <p:cNvSpPr txBox="1"/>
          <p:nvPr/>
        </p:nvSpPr>
        <p:spPr>
          <a:xfrm>
            <a:off x="1877223" y="5175506"/>
            <a:ext cx="9621520" cy="307777"/>
          </a:xfrm>
          <a:prstGeom prst="rect">
            <a:avLst/>
          </a:prstGeom>
          <a:noFill/>
        </p:spPr>
        <p:txBody>
          <a:bodyPr wrap="square" rtlCol="0">
            <a:spAutoFit/>
          </a:bodyPr>
          <a:lstStyle/>
          <a:p>
            <a:pPr algn="r"/>
            <a:r>
              <a:rPr lang="en-US" sz="1400" i="1" dirty="0">
                <a:latin typeface="Times New Roman" panose="02020603050405020304" pitchFamily="18" charset="0"/>
                <a:cs typeface="Times New Roman" panose="02020603050405020304" pitchFamily="18" charset="0"/>
              </a:rPr>
              <a:t>Sources: Doerr et al. (2021); </a:t>
            </a:r>
            <a:r>
              <a:rPr lang="en-US" sz="1400" i="1" dirty="0" err="1">
                <a:latin typeface="Times New Roman" panose="02020603050405020304" pitchFamily="18" charset="0"/>
                <a:cs typeface="Times New Roman" panose="02020603050405020304" pitchFamily="18" charset="0"/>
              </a:rPr>
              <a:t>Chiranjit</a:t>
            </a:r>
            <a:r>
              <a:rPr lang="en-US" sz="1400" i="1" dirty="0">
                <a:latin typeface="Times New Roman" panose="02020603050405020304" pitchFamily="18" charset="0"/>
                <a:cs typeface="Times New Roman" panose="02020603050405020304" pitchFamily="18" charset="0"/>
              </a:rPr>
              <a:t> and Joseph(2017);</a:t>
            </a:r>
            <a:r>
              <a:rPr lang="en-US" sz="1400" i="1" dirty="0">
                <a:solidFill>
                  <a:srgbClr val="222222"/>
                </a:solidFill>
                <a:effectLst/>
                <a:latin typeface="Times New Roman" panose="02020603050405020304" pitchFamily="18" charset="0"/>
                <a:cs typeface="Times New Roman" panose="02020603050405020304" pitchFamily="18" charset="0"/>
              </a:rPr>
              <a:t> Cipollone (2024);</a:t>
            </a:r>
            <a:r>
              <a:rPr lang="en-US" sz="1400" dirty="0"/>
              <a:t> </a:t>
            </a:r>
            <a:r>
              <a:rPr lang="en-US" sz="1400" i="1" dirty="0" err="1">
                <a:latin typeface="Times New Roman" panose="02020603050405020304" pitchFamily="18" charset="0"/>
                <a:cs typeface="Times New Roman" panose="02020603050405020304" pitchFamily="18" charset="0"/>
              </a:rPr>
              <a:t>Ozili</a:t>
            </a:r>
            <a:r>
              <a:rPr lang="en-US" sz="1400" i="1" dirty="0">
                <a:latin typeface="Times New Roman" panose="02020603050405020304" pitchFamily="18" charset="0"/>
                <a:cs typeface="Times New Roman" panose="02020603050405020304" pitchFamily="18" charset="0"/>
              </a:rPr>
              <a:t> (2024)</a:t>
            </a:r>
          </a:p>
        </p:txBody>
      </p:sp>
      <p:sp>
        <p:nvSpPr>
          <p:cNvPr id="8" name="Rectangle 7">
            <a:extLst>
              <a:ext uri="{FF2B5EF4-FFF2-40B4-BE49-F238E27FC236}">
                <a16:creationId xmlns:a16="http://schemas.microsoft.com/office/drawing/2014/main" id="{7C74A937-4D1F-1C47-9D7A-A425ABDA08F9}"/>
              </a:ext>
            </a:extLst>
          </p:cNvPr>
          <p:cNvSpPr/>
          <p:nvPr/>
        </p:nvSpPr>
        <p:spPr>
          <a:xfrm>
            <a:off x="5998724" y="1616152"/>
            <a:ext cx="2652408" cy="3078150"/>
          </a:xfrm>
          <a:prstGeom prst="rect">
            <a:avLst/>
          </a:prstGeom>
        </p:spPr>
        <p:txBody>
          <a:bodyPr wrap="square">
            <a:spAutoFit/>
          </a:bodyPr>
          <a:lstStyle/>
          <a:p>
            <a:pPr lvl="0">
              <a:lnSpc>
                <a:spcPct val="110000"/>
              </a:lnSpc>
              <a:spcBef>
                <a:spcPts val="600"/>
              </a:spcBef>
              <a:spcAft>
                <a:spcPts val="600"/>
              </a:spcAft>
              <a:buSzPct val="100000"/>
              <a:defRPr/>
            </a:pPr>
            <a:r>
              <a:rPr lang="en-US" sz="1400" b="1" kern="100" dirty="0">
                <a:solidFill>
                  <a:srgbClr val="262626"/>
                </a:solidFill>
                <a:latin typeface="Calibri" panose="020F0502020204030204" pitchFamily="34" charset="0"/>
                <a:ea typeface="Aptos" panose="020B0004020202020204" pitchFamily="34" charset="0"/>
                <a:cs typeface="Calibri" panose="020F0502020204030204" pitchFamily="34" charset="0"/>
                <a:sym typeface="Calibri Light"/>
              </a:rPr>
              <a:t>Monetary Policy Transmission:</a:t>
            </a:r>
            <a:r>
              <a:rPr lang="en-US" sz="1400" kern="100" dirty="0">
                <a:solidFill>
                  <a:srgbClr val="262626"/>
                </a:solidFill>
                <a:latin typeface="Calibri" panose="020F0502020204030204" pitchFamily="34" charset="0"/>
                <a:ea typeface="Aptos" panose="020B0004020202020204" pitchFamily="34" charset="0"/>
                <a:cs typeface="Calibri" panose="020F0502020204030204" pitchFamily="34" charset="0"/>
                <a:sym typeface="Calibri Light"/>
              </a:rPr>
              <a:t> </a:t>
            </a:r>
          </a:p>
          <a:p>
            <a:pPr lvl="0">
              <a:lnSpc>
                <a:spcPct val="110000"/>
              </a:lnSpc>
              <a:spcBef>
                <a:spcPts val="600"/>
              </a:spcBef>
              <a:spcAft>
                <a:spcPts val="600"/>
              </a:spcAft>
              <a:buSzPct val="100000"/>
              <a:defRPr/>
            </a:pPr>
            <a:r>
              <a:rPr lang="en-US" sz="1400" kern="100" dirty="0">
                <a:solidFill>
                  <a:srgbClr val="262626"/>
                </a:solidFill>
                <a:latin typeface="Calibri Light" panose="020F0302020204030204" pitchFamily="34" charset="0"/>
                <a:ea typeface="Aptos" panose="020B0004020202020204" pitchFamily="34" charset="0"/>
                <a:cs typeface="Calibri Light" panose="020F0302020204030204" pitchFamily="34" charset="0"/>
                <a:sym typeface="Calibri Light"/>
              </a:rPr>
              <a:t>AI tools allow for real-time monitoring of economic indicators such as inflation rates, employment figures, and consumer spending as well as simulation of the monetary policy transmission mechanisms; hence, central banks can assess the immediate impact of monetary policy decisions and adjust the needed strategies</a:t>
            </a:r>
            <a:endParaRPr lang="en-US" sz="1400" dirty="0">
              <a:latin typeface="Calibri Light" panose="020F0302020204030204" pitchFamily="34" charset="0"/>
              <a:cs typeface="Calibri Light" panose="020F0302020204030204" pitchFamily="34" charset="0"/>
            </a:endParaRPr>
          </a:p>
        </p:txBody>
      </p:sp>
      <p:sp>
        <p:nvSpPr>
          <p:cNvPr id="10" name="Rectangle 9">
            <a:extLst>
              <a:ext uri="{FF2B5EF4-FFF2-40B4-BE49-F238E27FC236}">
                <a16:creationId xmlns:a16="http://schemas.microsoft.com/office/drawing/2014/main" id="{DD9CE568-11E2-404B-A2BC-D3896F500B26}"/>
              </a:ext>
            </a:extLst>
          </p:cNvPr>
          <p:cNvSpPr/>
          <p:nvPr/>
        </p:nvSpPr>
        <p:spPr>
          <a:xfrm>
            <a:off x="3664085" y="1616152"/>
            <a:ext cx="2114145" cy="2367186"/>
          </a:xfrm>
          <a:prstGeom prst="rect">
            <a:avLst/>
          </a:prstGeom>
        </p:spPr>
        <p:txBody>
          <a:bodyPr wrap="square">
            <a:spAutoFit/>
          </a:bodyPr>
          <a:lstStyle/>
          <a:p>
            <a:pPr lvl="0">
              <a:lnSpc>
                <a:spcPct val="110000"/>
              </a:lnSpc>
              <a:spcBef>
                <a:spcPts val="600"/>
              </a:spcBef>
              <a:spcAft>
                <a:spcPts val="600"/>
              </a:spcAft>
              <a:buSzPct val="100000"/>
              <a:defRPr/>
            </a:pPr>
            <a:r>
              <a:rPr lang="en-US" sz="1400" b="1" kern="100" dirty="0">
                <a:solidFill>
                  <a:srgbClr val="262626"/>
                </a:solidFill>
                <a:latin typeface="Calibri" panose="020F0502020204030204" pitchFamily="34" charset="0"/>
                <a:ea typeface="Aptos" panose="020B0004020202020204" pitchFamily="34" charset="0"/>
                <a:cs typeface="Calibri" panose="020F0502020204030204" pitchFamily="34" charset="0"/>
                <a:sym typeface="Calibri Light"/>
              </a:rPr>
              <a:t>Money Supply</a:t>
            </a:r>
            <a:r>
              <a:rPr lang="en-US" sz="1400" kern="100" dirty="0">
                <a:solidFill>
                  <a:srgbClr val="262626"/>
                </a:solidFill>
                <a:latin typeface="Calibri" panose="020F0502020204030204" pitchFamily="34" charset="0"/>
                <a:ea typeface="Aptos" panose="020B0004020202020204" pitchFamily="34" charset="0"/>
                <a:cs typeface="Calibri" panose="020F0502020204030204" pitchFamily="34" charset="0"/>
                <a:sym typeface="Calibri Light"/>
              </a:rPr>
              <a:t>:</a:t>
            </a:r>
            <a:r>
              <a:rPr lang="en-US" sz="1400" kern="0" dirty="0">
                <a:solidFill>
                  <a:srgbClr val="262626"/>
                </a:solidFill>
                <a:latin typeface="Calibri" panose="020F0502020204030204" pitchFamily="34" charset="0"/>
                <a:ea typeface="Times New Roman" panose="02020603050405020304" pitchFamily="18" charset="0"/>
                <a:cs typeface="Calibri" panose="020F0502020204030204" pitchFamily="34" charset="0"/>
                <a:sym typeface="Calibri Light"/>
              </a:rPr>
              <a:t> </a:t>
            </a:r>
          </a:p>
          <a:p>
            <a:pPr lvl="0">
              <a:lnSpc>
                <a:spcPct val="110000"/>
              </a:lnSpc>
              <a:spcBef>
                <a:spcPts val="600"/>
              </a:spcBef>
              <a:spcAft>
                <a:spcPts val="600"/>
              </a:spcAft>
              <a:buSzPct val="100000"/>
              <a:defRPr/>
            </a:pPr>
            <a:r>
              <a:rPr lang="en-US" sz="1400" kern="0" dirty="0">
                <a:solidFill>
                  <a:srgbClr val="262626"/>
                </a:solidFill>
                <a:latin typeface="Calibri Light" panose="020F0302020204030204" pitchFamily="34" charset="0"/>
                <a:ea typeface="Times New Roman" panose="02020603050405020304" pitchFamily="18" charset="0"/>
                <a:cs typeface="Calibri Light" panose="020F0302020204030204" pitchFamily="34" charset="0"/>
                <a:sym typeface="Calibri Light"/>
              </a:rPr>
              <a:t>Big Data, AI, and ML </a:t>
            </a:r>
            <a:r>
              <a:rPr lang="en-US" sz="1400" kern="100" dirty="0">
                <a:solidFill>
                  <a:srgbClr val="262626"/>
                </a:solidFill>
                <a:latin typeface="Calibri Light" panose="020F0302020204030204" pitchFamily="34" charset="0"/>
                <a:ea typeface="Aptos" panose="020B0004020202020204" pitchFamily="34" charset="0"/>
                <a:cs typeface="Calibri Light" panose="020F0302020204030204" pitchFamily="34" charset="0"/>
                <a:sym typeface="Calibri Light"/>
              </a:rPr>
              <a:t>allow CBs to analyze spending patterns and money flows and predict demand and anomalies in financial behavior which can help central banks monitor and adjust money supply</a:t>
            </a:r>
          </a:p>
        </p:txBody>
      </p:sp>
      <p:cxnSp>
        <p:nvCxnSpPr>
          <p:cNvPr id="11" name="Straight Connector 10">
            <a:extLst>
              <a:ext uri="{FF2B5EF4-FFF2-40B4-BE49-F238E27FC236}">
                <a16:creationId xmlns:a16="http://schemas.microsoft.com/office/drawing/2014/main" id="{FAB011A3-9A31-5D4A-B363-915E1461783F}"/>
              </a:ext>
            </a:extLst>
          </p:cNvPr>
          <p:cNvCxnSpPr/>
          <p:nvPr/>
        </p:nvCxnSpPr>
        <p:spPr>
          <a:xfrm>
            <a:off x="3527898" y="1712067"/>
            <a:ext cx="0" cy="2788596"/>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D7B96B3-E2FE-C043-8ADD-9C5EFD717985}"/>
              </a:ext>
            </a:extLst>
          </p:cNvPr>
          <p:cNvCxnSpPr/>
          <p:nvPr/>
        </p:nvCxnSpPr>
        <p:spPr>
          <a:xfrm>
            <a:off x="5869021" y="1712067"/>
            <a:ext cx="0" cy="2788596"/>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FC69CF3-26E5-6249-8CCA-23F5D25A4C1C}"/>
              </a:ext>
            </a:extLst>
          </p:cNvPr>
          <p:cNvCxnSpPr/>
          <p:nvPr/>
        </p:nvCxnSpPr>
        <p:spPr>
          <a:xfrm>
            <a:off x="1083013" y="1952016"/>
            <a:ext cx="8300936" cy="0"/>
          </a:xfrm>
          <a:prstGeom prst="line">
            <a:avLst/>
          </a:prstGeom>
          <a:ln w="63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2435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AD66FF-0EA7-1F44-A5B6-4FBDB867A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5A80FD19-8A35-2585-B321-3364FDC858BC}"/>
              </a:ext>
            </a:extLst>
          </p:cNvPr>
          <p:cNvSpPr>
            <a:spLocks noGrp="1"/>
          </p:cNvSpPr>
          <p:nvPr>
            <p:ph type="sldNum" sz="quarter" idx="12"/>
          </p:nvPr>
        </p:nvSpPr>
        <p:spPr/>
        <p:txBody>
          <a:bodyPr/>
          <a:lstStyle/>
          <a:p>
            <a:fld id="{86CB4B4D-7CA3-9044-876B-883B54F8677D}" type="slidenum">
              <a:rPr lang="en-US" smtClean="0"/>
              <a:pPr/>
              <a:t>21</a:t>
            </a:fld>
            <a:endParaRPr lang="en-US" dirty="0"/>
          </a:p>
        </p:txBody>
      </p:sp>
      <p:sp>
        <p:nvSpPr>
          <p:cNvPr id="2" name="Title 1">
            <a:extLst>
              <a:ext uri="{FF2B5EF4-FFF2-40B4-BE49-F238E27FC236}">
                <a16:creationId xmlns:a16="http://schemas.microsoft.com/office/drawing/2014/main" id="{C7A3E00B-D7F0-71AD-5A16-A40B7D593ECF}"/>
              </a:ext>
            </a:extLst>
          </p:cNvPr>
          <p:cNvSpPr>
            <a:spLocks noGrp="1"/>
          </p:cNvSpPr>
          <p:nvPr>
            <p:ph type="title" idx="4294967295"/>
          </p:nvPr>
        </p:nvSpPr>
        <p:spPr>
          <a:xfrm>
            <a:off x="648512" y="737276"/>
            <a:ext cx="9773056" cy="1163638"/>
          </a:xfrm>
        </p:spPr>
        <p:txBody>
          <a:bodyPr>
            <a:normAutofit/>
          </a:bodyPr>
          <a:lstStyle/>
          <a:p>
            <a:r>
              <a:rPr lang="en-US" sz="3600" b="1" dirty="0">
                <a:solidFill>
                  <a:schemeClr val="bg1"/>
                </a:solidFill>
                <a:latin typeface="Calibri" panose="020F0502020204030204" pitchFamily="34" charset="0"/>
                <a:cs typeface="Calibri" panose="020F0502020204030204" pitchFamily="34" charset="0"/>
              </a:rPr>
              <a:t>Forecasting Precision of ML methods (Yossi </a:t>
            </a:r>
            <a:r>
              <a:rPr lang="en-US" sz="3600" b="1" dirty="0" err="1">
                <a:solidFill>
                  <a:schemeClr val="bg1"/>
                </a:solidFill>
                <a:latin typeface="Calibri" panose="020F0502020204030204" pitchFamily="34" charset="0"/>
                <a:cs typeface="Calibri" panose="020F0502020204030204" pitchFamily="34" charset="0"/>
              </a:rPr>
              <a:t>Shvimer</a:t>
            </a:r>
            <a:r>
              <a:rPr lang="en-US" sz="3600" b="1" dirty="0">
                <a:solidFill>
                  <a:schemeClr val="bg1"/>
                </a:solidFill>
                <a:latin typeface="Calibri" panose="020F0502020204030204" pitchFamily="34" charset="0"/>
                <a:cs typeface="Calibri" panose="020F0502020204030204" pitchFamily="34" charset="0"/>
              </a:rPr>
              <a:t>, Victor Murinde and Avi </a:t>
            </a:r>
            <a:r>
              <a:rPr lang="en-US" sz="3600" b="1" dirty="0" err="1">
                <a:solidFill>
                  <a:schemeClr val="bg1"/>
                </a:solidFill>
                <a:latin typeface="Calibri" panose="020F0502020204030204" pitchFamily="34" charset="0"/>
                <a:cs typeface="Calibri" panose="020F0502020204030204" pitchFamily="34" charset="0"/>
              </a:rPr>
              <a:t>Herbon</a:t>
            </a:r>
            <a:r>
              <a:rPr lang="en-US" sz="3600" b="1" dirty="0">
                <a:solidFill>
                  <a:schemeClr val="bg1"/>
                </a:solidFill>
                <a:latin typeface="Calibri" panose="020F0502020204030204" pitchFamily="34" charset="0"/>
                <a:cs typeface="Calibri" panose="020F0502020204030204" pitchFamily="34" charset="0"/>
              </a:rPr>
              <a:t>, 2021)</a:t>
            </a:r>
          </a:p>
        </p:txBody>
      </p:sp>
      <p:sp>
        <p:nvSpPr>
          <p:cNvPr id="3" name="Text Placeholder 2">
            <a:extLst>
              <a:ext uri="{FF2B5EF4-FFF2-40B4-BE49-F238E27FC236}">
                <a16:creationId xmlns:a16="http://schemas.microsoft.com/office/drawing/2014/main" id="{869DAB42-904E-6545-F617-170471561408}"/>
              </a:ext>
            </a:extLst>
          </p:cNvPr>
          <p:cNvSpPr>
            <a:spLocks noGrp="1"/>
          </p:cNvSpPr>
          <p:nvPr>
            <p:ph idx="4294967295"/>
          </p:nvPr>
        </p:nvSpPr>
        <p:spPr>
          <a:xfrm>
            <a:off x="930814" y="2247411"/>
            <a:ext cx="10753725" cy="3154683"/>
          </a:xfrm>
        </p:spPr>
        <p:txBody>
          <a:bodyPr>
            <a:normAutofit/>
          </a:bodyPr>
          <a:lstStyle/>
          <a:p>
            <a:pPr marL="0" indent="0" algn="just">
              <a:buNone/>
            </a:pPr>
            <a:r>
              <a:rPr lang="en-US" sz="1800" b="1" dirty="0">
                <a:latin typeface="Calibri" panose="020F0502020204030204" pitchFamily="34" charset="0"/>
                <a:cs typeface="Calibri" panose="020F0502020204030204" pitchFamily="34" charset="0"/>
              </a:rPr>
              <a:t>Table 2: Out of sample results in 5 different models</a:t>
            </a:r>
          </a:p>
          <a:p>
            <a:pPr marL="0" indent="0" algn="just">
              <a:buNone/>
            </a:pPr>
            <a:r>
              <a:rPr lang="en-US" sz="1600" dirty="0">
                <a:latin typeface="Calibri" panose="020F0502020204030204" pitchFamily="34" charset="0"/>
                <a:cs typeface="Calibri" panose="020F0502020204030204" pitchFamily="34" charset="0"/>
              </a:rPr>
              <a:t> </a:t>
            </a:r>
            <a:r>
              <a:rPr lang="en-US" sz="1600" dirty="0">
                <a:solidFill>
                  <a:srgbClr val="FF0000"/>
                </a:solidFill>
                <a:latin typeface="Calibri" panose="020F0502020204030204" pitchFamily="34" charset="0"/>
                <a:cs typeface="Calibri" panose="020F0502020204030204" pitchFamily="34" charset="0"/>
              </a:rPr>
              <a:t>Hybrid LSTM-ARIMA with sentiment		3.00681	 1.7069</a:t>
            </a:r>
          </a:p>
          <a:p>
            <a:pPr marL="0" indent="0" algn="just">
              <a:buNone/>
            </a:pPr>
            <a:r>
              <a:rPr lang="en-US" sz="1600" dirty="0">
                <a:latin typeface="Calibri" panose="020F0502020204030204" pitchFamily="34" charset="0"/>
                <a:cs typeface="Calibri" panose="020F0502020204030204" pitchFamily="34" charset="0"/>
              </a:rPr>
              <a:t> Hybrid LSTM-ARIMA without sentiment	          	3.01327	 1.72781</a:t>
            </a:r>
          </a:p>
          <a:p>
            <a:pPr marL="0" indent="0" algn="just">
              <a:buNone/>
            </a:pPr>
            <a:r>
              <a:rPr lang="en-US" sz="1600" dirty="0">
                <a:latin typeface="Calibri" panose="020F0502020204030204" pitchFamily="34" charset="0"/>
                <a:cs typeface="Calibri" panose="020F0502020204030204" pitchFamily="34" charset="0"/>
              </a:rPr>
              <a:t> ARIMA 					3.18904	 1.73033</a:t>
            </a:r>
          </a:p>
          <a:p>
            <a:pPr marL="0" indent="0" algn="just">
              <a:buNone/>
            </a:pPr>
            <a:r>
              <a:rPr lang="en-US" sz="1600" dirty="0">
                <a:latin typeface="Calibri" panose="020F0502020204030204" pitchFamily="34" charset="0"/>
                <a:cs typeface="Calibri" panose="020F0502020204030204" pitchFamily="34" charset="0"/>
              </a:rPr>
              <a:t> LSTM with sentiment				10.8492	 5.44829</a:t>
            </a:r>
          </a:p>
          <a:p>
            <a:pPr marL="0" indent="0" algn="just">
              <a:buNone/>
            </a:pPr>
            <a:r>
              <a:rPr lang="en-US" sz="1600" dirty="0">
                <a:latin typeface="Calibri" panose="020F0502020204030204" pitchFamily="34" charset="0"/>
                <a:cs typeface="Calibri" panose="020F0502020204030204" pitchFamily="34" charset="0"/>
              </a:rPr>
              <a:t> LSTM without sentiment			10.997	 5.71967</a:t>
            </a:r>
          </a:p>
          <a:p>
            <a:pPr marL="0" indent="0" algn="just">
              <a:buNone/>
            </a:pPr>
            <a:endParaRPr lang="en-US" sz="1600" dirty="0">
              <a:latin typeface="Calibri" panose="020F0502020204030204" pitchFamily="34" charset="0"/>
              <a:cs typeface="Calibri" panose="020F0502020204030204" pitchFamily="34" charset="0"/>
            </a:endParaRPr>
          </a:p>
          <a:p>
            <a:pPr marL="0" indent="0" algn="just">
              <a:buNone/>
            </a:pPr>
            <a:endParaRPr lang="en-US" sz="1600" dirty="0">
              <a:latin typeface="Calibri" panose="020F0502020204030204" pitchFamily="34" charset="0"/>
              <a:cs typeface="Calibri" panose="020F0502020204030204" pitchFamily="34" charset="0"/>
            </a:endParaRPr>
          </a:p>
          <a:p>
            <a:pPr marL="0" indent="0" algn="just">
              <a:buNone/>
            </a:pPr>
            <a:r>
              <a:rPr lang="en-US" sz="1600" dirty="0">
                <a:latin typeface="Calibri" panose="020F0502020204030204" pitchFamily="34" charset="0"/>
                <a:cs typeface="Calibri" panose="020F0502020204030204" pitchFamily="34" charset="0"/>
              </a:rPr>
              <a:t>Table 2 shows that Hybrid LSTM-ARIMA with sentiment has the lowest RMSE score and MAE score</a:t>
            </a:r>
          </a:p>
        </p:txBody>
      </p:sp>
    </p:spTree>
    <p:extLst>
      <p:ext uri="{BB962C8B-B14F-4D97-AF65-F5344CB8AC3E}">
        <p14:creationId xmlns:p14="http://schemas.microsoft.com/office/powerpoint/2010/main" val="1756835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80E6D-DB43-5C61-06BC-C07421FE5D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061263-AD09-6AAA-5BCF-0EAFD6D32CBA}"/>
              </a:ext>
            </a:extLst>
          </p:cNvPr>
          <p:cNvSpPr>
            <a:spLocks noGrp="1"/>
          </p:cNvSpPr>
          <p:nvPr>
            <p:ph type="title" idx="4294967295"/>
          </p:nvPr>
        </p:nvSpPr>
        <p:spPr>
          <a:xfrm>
            <a:off x="435955" y="549072"/>
            <a:ext cx="10869139" cy="598791"/>
          </a:xfrm>
        </p:spPr>
        <p:txBody>
          <a:bodyPr anchor="t">
            <a:normAutofit/>
          </a:bodyPr>
          <a:lstStyle/>
          <a:p>
            <a:pPr>
              <a:spcAft>
                <a:spcPts val="800"/>
              </a:spcAft>
            </a:pPr>
            <a:r>
              <a:rPr lang="en-US" sz="3600" b="1" cap="none" dirty="0">
                <a:effectLst/>
                <a:latin typeface="Calibri" panose="020F0502020204030204" pitchFamily="34" charset="0"/>
                <a:ea typeface="Times New Roman" panose="02020603050405020304" pitchFamily="18" charset="0"/>
                <a:cs typeface="Calibri" panose="020F0502020204030204" pitchFamily="34" charset="0"/>
              </a:rPr>
              <a:t>What are the Priorities?</a:t>
            </a:r>
            <a:endParaRPr lang="en-KE" sz="3600" b="1" kern="100" dirty="0">
              <a:effectLst/>
              <a:latin typeface="Calibri" panose="020F0502020204030204" pitchFamily="34" charset="0"/>
              <a:ea typeface="Aptos" panose="020B000402020202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582D4F3E-34FF-CD48-831E-CA90E5FE08FE}"/>
              </a:ext>
            </a:extLst>
          </p:cNvPr>
          <p:cNvSpPr/>
          <p:nvPr/>
        </p:nvSpPr>
        <p:spPr>
          <a:xfrm>
            <a:off x="435955" y="1767136"/>
            <a:ext cx="3767846" cy="39073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E77377E-1C6D-604C-BE9C-8AE53942F3F9}"/>
              </a:ext>
            </a:extLst>
          </p:cNvPr>
          <p:cNvSpPr/>
          <p:nvPr/>
        </p:nvSpPr>
        <p:spPr>
          <a:xfrm>
            <a:off x="4203801" y="1767136"/>
            <a:ext cx="3767846" cy="3907332"/>
          </a:xfrm>
          <a:prstGeom prst="rect">
            <a:avLst/>
          </a:prstGeom>
          <a:solidFill>
            <a:srgbClr val="27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B997338-7EA7-F943-AF37-0A2491DBF03C}"/>
              </a:ext>
            </a:extLst>
          </p:cNvPr>
          <p:cNvSpPr/>
          <p:nvPr/>
        </p:nvSpPr>
        <p:spPr>
          <a:xfrm>
            <a:off x="7971648" y="1767136"/>
            <a:ext cx="3767846" cy="39073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9480794-56E3-FA46-9EB0-1F9F691408E8}"/>
              </a:ext>
            </a:extLst>
          </p:cNvPr>
          <p:cNvSpPr/>
          <p:nvPr/>
        </p:nvSpPr>
        <p:spPr>
          <a:xfrm>
            <a:off x="750483" y="2705139"/>
            <a:ext cx="3138791" cy="2031325"/>
          </a:xfrm>
          <a:prstGeom prst="rect">
            <a:avLst/>
          </a:prstGeom>
        </p:spPr>
        <p:txBody>
          <a:bodyPr wrap="square">
            <a:spAutoFit/>
          </a:bodyPr>
          <a:lstStyle/>
          <a:p>
            <a:pPr lvl="0">
              <a:spcAft>
                <a:spcPts val="0"/>
              </a:spcAft>
              <a:tabLst>
                <a:tab pos="457200" algn="l"/>
              </a:tabLst>
            </a:pPr>
            <a:r>
              <a:rPr lang="en-US"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Scenario Analysis</a:t>
            </a:r>
            <a:r>
              <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lvl="0">
              <a:spcAft>
                <a:spcPts val="0"/>
              </a:spcAft>
              <a:tabLst>
                <a:tab pos="457200" algn="l"/>
              </a:tabLst>
            </a:pPr>
            <a:r>
              <a:rPr lang="en-US" sz="14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AI models allow central banks to simulate various economic scenarios and assess the potential impacts of different policy decisions, helping policymakers to evaluate the effectiveness of their interventions under different conditions and choose the most appropriate course of action</a:t>
            </a:r>
          </a:p>
        </p:txBody>
      </p:sp>
      <p:sp>
        <p:nvSpPr>
          <p:cNvPr id="8" name="Oval 7">
            <a:extLst>
              <a:ext uri="{FF2B5EF4-FFF2-40B4-BE49-F238E27FC236}">
                <a16:creationId xmlns:a16="http://schemas.microsoft.com/office/drawing/2014/main" id="{3C1D8E17-CF79-8145-903E-3F99CEA9B37A}"/>
              </a:ext>
            </a:extLst>
          </p:cNvPr>
          <p:cNvSpPr/>
          <p:nvPr/>
        </p:nvSpPr>
        <p:spPr>
          <a:xfrm>
            <a:off x="1720005" y="1147863"/>
            <a:ext cx="1199745" cy="1199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D2C4F11-2066-8D46-BC9F-435D748C010A}"/>
              </a:ext>
            </a:extLst>
          </p:cNvPr>
          <p:cNvSpPr/>
          <p:nvPr/>
        </p:nvSpPr>
        <p:spPr>
          <a:xfrm>
            <a:off x="1967857" y="991718"/>
            <a:ext cx="704040" cy="1323439"/>
          </a:xfrm>
          <a:prstGeom prst="rect">
            <a:avLst/>
          </a:prstGeom>
        </p:spPr>
        <p:txBody>
          <a:bodyPr wrap="none">
            <a:spAutoFit/>
          </a:bodyPr>
          <a:lstStyle/>
          <a:p>
            <a:pPr algn="ctr"/>
            <a:r>
              <a:rPr lang="en-US" sz="8000" b="1" dirty="0">
                <a:solidFill>
                  <a:srgbClr val="273D56"/>
                </a:solidFill>
                <a:latin typeface="Calibri" panose="020F0502020204030204" pitchFamily="34" charset="0"/>
                <a:ea typeface="Times New Roman" panose="02020603050405020304" pitchFamily="18" charset="0"/>
                <a:cs typeface="Calibri" panose="020F0502020204030204" pitchFamily="34" charset="0"/>
              </a:rPr>
              <a:t>1</a:t>
            </a:r>
            <a:endParaRPr lang="en-US" sz="8000" dirty="0">
              <a:solidFill>
                <a:srgbClr val="273D56"/>
              </a:solidFill>
            </a:endParaRPr>
          </a:p>
        </p:txBody>
      </p:sp>
      <p:sp>
        <p:nvSpPr>
          <p:cNvPr id="10" name="Oval 9">
            <a:extLst>
              <a:ext uri="{FF2B5EF4-FFF2-40B4-BE49-F238E27FC236}">
                <a16:creationId xmlns:a16="http://schemas.microsoft.com/office/drawing/2014/main" id="{CC25E06C-BAD6-CD47-AB79-F8AFFFF5BEA5}"/>
              </a:ext>
            </a:extLst>
          </p:cNvPr>
          <p:cNvSpPr/>
          <p:nvPr/>
        </p:nvSpPr>
        <p:spPr>
          <a:xfrm>
            <a:off x="5461911" y="1147863"/>
            <a:ext cx="1199745" cy="1199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504100-C818-F040-9D39-14BF8CA6E26F}"/>
              </a:ext>
            </a:extLst>
          </p:cNvPr>
          <p:cNvSpPr/>
          <p:nvPr/>
        </p:nvSpPr>
        <p:spPr>
          <a:xfrm>
            <a:off x="5709763" y="991718"/>
            <a:ext cx="704040" cy="1323439"/>
          </a:xfrm>
          <a:prstGeom prst="rect">
            <a:avLst/>
          </a:prstGeom>
        </p:spPr>
        <p:txBody>
          <a:bodyPr wrap="none">
            <a:spAutoFit/>
          </a:bodyPr>
          <a:lstStyle/>
          <a:p>
            <a:pPr algn="ctr"/>
            <a:r>
              <a:rPr lang="en-US" sz="8000" b="1" dirty="0">
                <a:solidFill>
                  <a:srgbClr val="FF9933"/>
                </a:solidFill>
                <a:latin typeface="Calibri" panose="020F0502020204030204" pitchFamily="34" charset="0"/>
                <a:ea typeface="Times New Roman" panose="02020603050405020304" pitchFamily="18" charset="0"/>
                <a:cs typeface="Calibri" panose="020F0502020204030204" pitchFamily="34" charset="0"/>
              </a:rPr>
              <a:t>2</a:t>
            </a:r>
            <a:endParaRPr lang="en-US" sz="8000" dirty="0">
              <a:solidFill>
                <a:srgbClr val="FF9933"/>
              </a:solidFill>
            </a:endParaRPr>
          </a:p>
        </p:txBody>
      </p:sp>
      <p:sp>
        <p:nvSpPr>
          <p:cNvPr id="12" name="Oval 11">
            <a:extLst>
              <a:ext uri="{FF2B5EF4-FFF2-40B4-BE49-F238E27FC236}">
                <a16:creationId xmlns:a16="http://schemas.microsoft.com/office/drawing/2014/main" id="{1A29B2EE-9218-4245-9E2B-E5D0F99E572D}"/>
              </a:ext>
            </a:extLst>
          </p:cNvPr>
          <p:cNvSpPr/>
          <p:nvPr/>
        </p:nvSpPr>
        <p:spPr>
          <a:xfrm>
            <a:off x="9255698" y="1147863"/>
            <a:ext cx="1199745" cy="1199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BC70111-7EDF-C347-8D7B-9A184E391D6A}"/>
              </a:ext>
            </a:extLst>
          </p:cNvPr>
          <p:cNvSpPr/>
          <p:nvPr/>
        </p:nvSpPr>
        <p:spPr>
          <a:xfrm>
            <a:off x="9503550" y="991718"/>
            <a:ext cx="704040" cy="1323439"/>
          </a:xfrm>
          <a:prstGeom prst="rect">
            <a:avLst/>
          </a:prstGeom>
        </p:spPr>
        <p:txBody>
          <a:bodyPr wrap="none">
            <a:spAutoFit/>
          </a:bodyPr>
          <a:lstStyle/>
          <a:p>
            <a:pPr algn="ctr"/>
            <a:r>
              <a:rPr lang="en-US" sz="8000" b="1" dirty="0">
                <a:solidFill>
                  <a:srgbClr val="273D56"/>
                </a:solidFill>
                <a:latin typeface="Calibri" panose="020F0502020204030204" pitchFamily="34" charset="0"/>
                <a:ea typeface="Times New Roman" panose="02020603050405020304" pitchFamily="18" charset="0"/>
                <a:cs typeface="Calibri" panose="020F0502020204030204" pitchFamily="34" charset="0"/>
              </a:rPr>
              <a:t>3</a:t>
            </a:r>
            <a:endParaRPr lang="en-US" sz="8000" dirty="0">
              <a:solidFill>
                <a:srgbClr val="273D56"/>
              </a:solidFill>
            </a:endParaRPr>
          </a:p>
        </p:txBody>
      </p:sp>
      <p:sp>
        <p:nvSpPr>
          <p:cNvPr id="14" name="Rectangle 13">
            <a:extLst>
              <a:ext uri="{FF2B5EF4-FFF2-40B4-BE49-F238E27FC236}">
                <a16:creationId xmlns:a16="http://schemas.microsoft.com/office/drawing/2014/main" id="{C34B1E98-BB6F-E54F-936E-7D4D06405528}"/>
              </a:ext>
            </a:extLst>
          </p:cNvPr>
          <p:cNvSpPr/>
          <p:nvPr/>
        </p:nvSpPr>
        <p:spPr>
          <a:xfrm>
            <a:off x="4572556" y="2705139"/>
            <a:ext cx="3030336" cy="2031325"/>
          </a:xfrm>
          <a:prstGeom prst="rect">
            <a:avLst/>
          </a:prstGeom>
        </p:spPr>
        <p:txBody>
          <a:bodyPr wrap="square">
            <a:spAutoFit/>
          </a:bodyPr>
          <a:lstStyle/>
          <a:p>
            <a:pPr lvl="0">
              <a:spcAft>
                <a:spcPts val="0"/>
              </a:spcAft>
              <a:tabLst>
                <a:tab pos="457200" algn="l"/>
              </a:tabLst>
            </a:pPr>
            <a:r>
              <a:rPr lang="en-US"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Effective Communication Strategies: </a:t>
            </a:r>
          </a:p>
          <a:p>
            <a:pPr lvl="0">
              <a:spcAft>
                <a:spcPts val="0"/>
              </a:spcAft>
              <a:tabLst>
                <a:tab pos="457200" algn="l"/>
              </a:tabLst>
            </a:pPr>
            <a:r>
              <a:rPr lang="en-US" sz="14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AI can assist central banks in crafting clear and effective communication strategies by </a:t>
            </a:r>
            <a:r>
              <a:rPr lang="en-US" sz="1400" dirty="0" err="1">
                <a:solidFill>
                  <a:schemeClr val="bg1"/>
                </a:solidFill>
                <a:latin typeface="Calibri Light" panose="020F0302020204030204" pitchFamily="34" charset="0"/>
                <a:ea typeface="Calibri" panose="020F0502020204030204" pitchFamily="34" charset="0"/>
                <a:cs typeface="Calibri Light" panose="020F0302020204030204" pitchFamily="34" charset="0"/>
              </a:rPr>
              <a:t>analysing</a:t>
            </a:r>
            <a:r>
              <a:rPr lang="en-US" sz="14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 how different messages are received by the public and financial markets, to enhance the credibility and transparency of monetary policy, leading to more stable market expectations</a:t>
            </a:r>
          </a:p>
        </p:txBody>
      </p:sp>
      <p:sp>
        <p:nvSpPr>
          <p:cNvPr id="15" name="Rectangle 14">
            <a:extLst>
              <a:ext uri="{FF2B5EF4-FFF2-40B4-BE49-F238E27FC236}">
                <a16:creationId xmlns:a16="http://schemas.microsoft.com/office/drawing/2014/main" id="{BFBE96F6-8C4D-1344-938B-04D5B6D8C348}"/>
              </a:ext>
            </a:extLst>
          </p:cNvPr>
          <p:cNvSpPr/>
          <p:nvPr/>
        </p:nvSpPr>
        <p:spPr>
          <a:xfrm>
            <a:off x="8340403" y="2705138"/>
            <a:ext cx="3040960" cy="2246769"/>
          </a:xfrm>
          <a:prstGeom prst="rect">
            <a:avLst/>
          </a:prstGeom>
        </p:spPr>
        <p:txBody>
          <a:bodyPr wrap="square">
            <a:spAutoFit/>
          </a:bodyPr>
          <a:lstStyle/>
          <a:p>
            <a:pPr lvl="0">
              <a:spcAft>
                <a:spcPts val="0"/>
              </a:spcAft>
              <a:tabLst>
                <a:tab pos="457200" algn="l"/>
              </a:tabLst>
            </a:pPr>
            <a:r>
              <a:rPr lang="en-US"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Stakeholder Engagement: </a:t>
            </a:r>
          </a:p>
          <a:p>
            <a:pPr lvl="0">
              <a:spcAft>
                <a:spcPts val="0"/>
              </a:spcAft>
              <a:tabLst>
                <a:tab pos="457200" algn="l"/>
              </a:tabLst>
            </a:pPr>
            <a:r>
              <a:rPr lang="en-US" sz="14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Big data enables central banks to engage more effectively with stakeholders, including the public, financial institutions, and government bodies; by understanding the concerns and expectations of these groups through data analysis, central banks can better align their policies with the needs of the economy.</a:t>
            </a:r>
          </a:p>
        </p:txBody>
      </p:sp>
    </p:spTree>
    <p:extLst>
      <p:ext uri="{BB962C8B-B14F-4D97-AF65-F5344CB8AC3E}">
        <p14:creationId xmlns:p14="http://schemas.microsoft.com/office/powerpoint/2010/main" val="2239691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F4D602-7EBA-714D-AF6D-5CE85F234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Footer Placeholder 3">
            <a:extLst>
              <a:ext uri="{FF2B5EF4-FFF2-40B4-BE49-F238E27FC236}">
                <a16:creationId xmlns:a16="http://schemas.microsoft.com/office/drawing/2014/main" id="{E2E081CD-BB92-EE39-CC4D-9D826312E235}"/>
              </a:ext>
            </a:extLst>
          </p:cNvPr>
          <p:cNvSpPr>
            <a:spLocks noGrp="1"/>
          </p:cNvSpPr>
          <p:nvPr>
            <p:ph type="ftr" sz="quarter" idx="11"/>
          </p:nvPr>
        </p:nvSpPr>
        <p:spPr>
          <a:xfrm>
            <a:off x="5419927" y="5143843"/>
            <a:ext cx="5980889" cy="365125"/>
          </a:xfrm>
        </p:spPr>
        <p:txBody>
          <a:bodyPr anchor="t"/>
          <a:lstStyle/>
          <a:p>
            <a:pPr algn="r"/>
            <a:r>
              <a:rPr lang="en-US" sz="1400" i="1" dirty="0">
                <a:latin typeface="Times New Roman" panose="02020603050405020304" pitchFamily="18" charset="0"/>
                <a:cs typeface="Times New Roman" panose="02020603050405020304" pitchFamily="18" charset="0"/>
              </a:rPr>
              <a:t>Sources: </a:t>
            </a:r>
            <a:r>
              <a:rPr lang="en-US" sz="1400" i="1" dirty="0" err="1">
                <a:latin typeface="Times New Roman" panose="02020603050405020304" pitchFamily="18" charset="0"/>
                <a:cs typeface="Times New Roman" panose="02020603050405020304" pitchFamily="18" charset="0"/>
              </a:rPr>
              <a:t>Aldasoro</a:t>
            </a:r>
            <a:r>
              <a:rPr lang="en-US" sz="1400" i="1" dirty="0">
                <a:latin typeface="Times New Roman" panose="02020603050405020304" pitchFamily="18" charset="0"/>
                <a:cs typeface="Times New Roman" panose="02020603050405020304" pitchFamily="18" charset="0"/>
              </a:rPr>
              <a:t> et al. (2024) and OECD(2024)</a:t>
            </a:r>
          </a:p>
        </p:txBody>
      </p:sp>
      <p:sp>
        <p:nvSpPr>
          <p:cNvPr id="12" name="Slide Number Placeholder 4">
            <a:extLst>
              <a:ext uri="{FF2B5EF4-FFF2-40B4-BE49-F238E27FC236}">
                <a16:creationId xmlns:a16="http://schemas.microsoft.com/office/drawing/2014/main" id="{B901EADC-B262-EC9A-9171-A5A4478DC9ED}"/>
              </a:ext>
            </a:extLst>
          </p:cNvPr>
          <p:cNvSpPr>
            <a:spLocks noGrp="1"/>
          </p:cNvSpPr>
          <p:nvPr>
            <p:ph type="sldNum" sz="quarter" idx="12"/>
          </p:nvPr>
        </p:nvSpPr>
        <p:spPr/>
        <p:txBody>
          <a:bodyPr/>
          <a:lstStyle/>
          <a:p>
            <a:pPr>
              <a:spcAft>
                <a:spcPts val="600"/>
              </a:spcAft>
            </a:pPr>
            <a:fld id="{86CB4B4D-7CA3-9044-876B-883B54F8677D}" type="slidenum">
              <a:rPr lang="en-US" smtClean="0"/>
              <a:pPr>
                <a:spcAft>
                  <a:spcPts val="600"/>
                </a:spcAft>
              </a:pPr>
              <a:t>23</a:t>
            </a:fld>
            <a:endParaRPr lang="en-US" dirty="0"/>
          </a:p>
        </p:txBody>
      </p:sp>
      <p:sp>
        <p:nvSpPr>
          <p:cNvPr id="3" name="Rectangle 2">
            <a:extLst>
              <a:ext uri="{FF2B5EF4-FFF2-40B4-BE49-F238E27FC236}">
                <a16:creationId xmlns:a16="http://schemas.microsoft.com/office/drawing/2014/main" id="{042273E5-91D7-864E-BE7B-7966AD777BB4}"/>
              </a:ext>
            </a:extLst>
          </p:cNvPr>
          <p:cNvSpPr/>
          <p:nvPr/>
        </p:nvSpPr>
        <p:spPr>
          <a:xfrm>
            <a:off x="1190820" y="1541776"/>
            <a:ext cx="5310172" cy="646331"/>
          </a:xfrm>
          <a:prstGeom prst="rect">
            <a:avLst/>
          </a:prstGeom>
        </p:spPr>
        <p:txBody>
          <a:bodyPr wrap="none">
            <a:spAutoFit/>
          </a:bodyPr>
          <a:lstStyle/>
          <a:p>
            <a:pPr>
              <a:spcAft>
                <a:spcPts val="0"/>
              </a:spcAft>
            </a:pPr>
            <a:r>
              <a:rPr lang="en-US" sz="3600" b="1" dirty="0">
                <a:latin typeface="Calibri" panose="020F0502020204030204" pitchFamily="34" charset="0"/>
                <a:ea typeface="Calibri" panose="020F0502020204030204" pitchFamily="34" charset="0"/>
                <a:cs typeface="Calibri" panose="020F0502020204030204" pitchFamily="34" charset="0"/>
              </a:rPr>
              <a:t>Challenges and Limitations</a:t>
            </a:r>
          </a:p>
        </p:txBody>
      </p:sp>
      <p:sp>
        <p:nvSpPr>
          <p:cNvPr id="7" name="Rectangle 6">
            <a:extLst>
              <a:ext uri="{FF2B5EF4-FFF2-40B4-BE49-F238E27FC236}">
                <a16:creationId xmlns:a16="http://schemas.microsoft.com/office/drawing/2014/main" id="{0F984B01-5B4A-7948-8144-225DBAD310FD}"/>
              </a:ext>
            </a:extLst>
          </p:cNvPr>
          <p:cNvSpPr/>
          <p:nvPr/>
        </p:nvSpPr>
        <p:spPr>
          <a:xfrm>
            <a:off x="1190820" y="2441388"/>
            <a:ext cx="2466780" cy="1508105"/>
          </a:xfrm>
          <a:prstGeom prst="rect">
            <a:avLst/>
          </a:prstGeom>
        </p:spPr>
        <p:txBody>
          <a:bodyPr wrap="square">
            <a:spAutoFit/>
          </a:bodyPr>
          <a:lstStyle/>
          <a:p>
            <a:pPr lvl="0">
              <a:spcAft>
                <a:spcPts val="0"/>
              </a:spcAft>
              <a:tabLst>
                <a:tab pos="457200" algn="l"/>
              </a:tabLst>
            </a:pPr>
            <a:r>
              <a:rPr lang="en-US" b="1" dirty="0">
                <a:latin typeface="Calibri" panose="020F0502020204030204" pitchFamily="34" charset="0"/>
                <a:ea typeface="Calibri" panose="020F0502020204030204" pitchFamily="34" charset="0"/>
                <a:cs typeface="Times New Roman" panose="02020603050405020304" pitchFamily="18" charset="0"/>
              </a:rPr>
              <a:t>Handling Big data is Resource Intensive: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Light" panose="020F0302020204030204" pitchFamily="34" charset="0"/>
                <a:ea typeface="Calibri" panose="020F0502020204030204" pitchFamily="34" charset="0"/>
                <a:cs typeface="Calibri Light" panose="020F0302020204030204" pitchFamily="34" charset="0"/>
              </a:rPr>
              <a:t>Collecting and accessing information, infrastructure, high data security measure and high staff costs to clean data</a:t>
            </a:r>
          </a:p>
        </p:txBody>
      </p:sp>
      <p:sp>
        <p:nvSpPr>
          <p:cNvPr id="8" name="Rectangle 7">
            <a:extLst>
              <a:ext uri="{FF2B5EF4-FFF2-40B4-BE49-F238E27FC236}">
                <a16:creationId xmlns:a16="http://schemas.microsoft.com/office/drawing/2014/main" id="{C83EBD40-EA8F-4E4C-8793-3CC7ACC5D1C3}"/>
              </a:ext>
            </a:extLst>
          </p:cNvPr>
          <p:cNvSpPr/>
          <p:nvPr/>
        </p:nvSpPr>
        <p:spPr>
          <a:xfrm>
            <a:off x="4152090" y="2441388"/>
            <a:ext cx="2101174" cy="2154436"/>
          </a:xfrm>
          <a:prstGeom prst="rect">
            <a:avLst/>
          </a:prstGeom>
        </p:spPr>
        <p:txBody>
          <a:bodyPr wrap="square">
            <a:spAutoFit/>
          </a:bodyPr>
          <a:lstStyle/>
          <a:p>
            <a:pPr lvl="0">
              <a:spcAft>
                <a:spcPts val="0"/>
              </a:spcAft>
              <a:tabLst>
                <a:tab pos="457200" algn="l"/>
              </a:tabLst>
            </a:pPr>
            <a:r>
              <a:rPr lang="en-US" b="1" dirty="0">
                <a:latin typeface="Calibri" panose="020F0502020204030204" pitchFamily="34" charset="0"/>
                <a:ea typeface="Calibri" panose="020F0502020204030204" pitchFamily="34" charset="0"/>
                <a:cs typeface="Times New Roman" panose="02020603050405020304" pitchFamily="18" charset="0"/>
              </a:rPr>
              <a:t>Lack of Transparency: </a:t>
            </a:r>
          </a:p>
          <a:p>
            <a:pPr lvl="0">
              <a:spcAft>
                <a:spcPts val="0"/>
              </a:spcAft>
              <a:tabLst>
                <a:tab pos="457200" algn="l"/>
              </a:tabLst>
            </a:pPr>
            <a:r>
              <a:rPr lang="en-US" sz="1400" dirty="0">
                <a:latin typeface="Calibri Light" panose="020F0302020204030204" pitchFamily="34" charset="0"/>
                <a:ea typeface="Calibri" panose="020F0502020204030204" pitchFamily="34" charset="0"/>
                <a:cs typeface="Calibri Light" panose="020F0302020204030204" pitchFamily="34" charset="0"/>
              </a:rPr>
              <a:t>Some AI and ML algorithms, especially deep learning models, are complex and operate like ‘black boxes’. People need to know how these models arrive at specific decisions</a:t>
            </a:r>
          </a:p>
        </p:txBody>
      </p:sp>
      <p:sp>
        <p:nvSpPr>
          <p:cNvPr id="9" name="Rectangle 8">
            <a:extLst>
              <a:ext uri="{FF2B5EF4-FFF2-40B4-BE49-F238E27FC236}">
                <a16:creationId xmlns:a16="http://schemas.microsoft.com/office/drawing/2014/main" id="{A0C2CB5B-84A1-6142-BCB0-6520F60E4ED5}"/>
              </a:ext>
            </a:extLst>
          </p:cNvPr>
          <p:cNvSpPr/>
          <p:nvPr/>
        </p:nvSpPr>
        <p:spPr>
          <a:xfrm>
            <a:off x="6699115" y="2441388"/>
            <a:ext cx="2016868" cy="1723549"/>
          </a:xfrm>
          <a:prstGeom prst="rect">
            <a:avLst/>
          </a:prstGeom>
        </p:spPr>
        <p:txBody>
          <a:bodyPr wrap="square">
            <a:spAutoFit/>
          </a:bodyPr>
          <a:lstStyle/>
          <a:p>
            <a:pPr lvl="0">
              <a:spcAft>
                <a:spcPts val="0"/>
              </a:spcAft>
              <a:tabLst>
                <a:tab pos="457200" algn="l"/>
              </a:tabLst>
            </a:pPr>
            <a:r>
              <a:rPr lang="en-US" b="1" dirty="0">
                <a:latin typeface="Calibri" panose="020F0502020204030204" pitchFamily="34" charset="0"/>
                <a:ea typeface="Calibri" panose="020F0502020204030204" pitchFamily="34" charset="0"/>
                <a:cs typeface="Times New Roman" panose="02020603050405020304" pitchFamily="18" charset="0"/>
              </a:rPr>
              <a:t>Privacy and Security Issues:</a:t>
            </a:r>
            <a:r>
              <a:rPr lang="en-US" dirty="0">
                <a:latin typeface="Calibri" panose="020F0502020204030204" pitchFamily="34" charset="0"/>
                <a:ea typeface="Calibri" panose="020F0502020204030204" pitchFamily="34" charset="0"/>
                <a:cs typeface="Times New Roman" panose="02020603050405020304" pitchFamily="18" charset="0"/>
              </a:rPr>
              <a:t> </a:t>
            </a:r>
          </a:p>
          <a:p>
            <a:pPr lvl="0">
              <a:spcAft>
                <a:spcPts val="0"/>
              </a:spcAft>
              <a:tabLst>
                <a:tab pos="457200" algn="l"/>
              </a:tabLst>
            </a:pPr>
            <a:r>
              <a:rPr lang="en-US" sz="1400" dirty="0">
                <a:latin typeface="Calibri Light" panose="020F0302020204030204" pitchFamily="34" charset="0"/>
                <a:ea typeface="Calibri" panose="020F0502020204030204" pitchFamily="34" charset="0"/>
                <a:cs typeface="Calibri Light" panose="020F0302020204030204" pitchFamily="34" charset="0"/>
              </a:rPr>
              <a:t>As data collection grows, protecting personal financial information and ensuring its security become essential</a:t>
            </a:r>
          </a:p>
        </p:txBody>
      </p:sp>
      <p:sp>
        <p:nvSpPr>
          <p:cNvPr id="11" name="Rectangle 10">
            <a:extLst>
              <a:ext uri="{FF2B5EF4-FFF2-40B4-BE49-F238E27FC236}">
                <a16:creationId xmlns:a16="http://schemas.microsoft.com/office/drawing/2014/main" id="{1D79CF2C-C0F4-534C-90E0-F7EC457FBC7D}"/>
              </a:ext>
            </a:extLst>
          </p:cNvPr>
          <p:cNvSpPr/>
          <p:nvPr/>
        </p:nvSpPr>
        <p:spPr>
          <a:xfrm>
            <a:off x="9210473" y="2441388"/>
            <a:ext cx="1708822" cy="1941015"/>
          </a:xfrm>
          <a:prstGeom prst="rect">
            <a:avLst/>
          </a:prstGeom>
        </p:spPr>
        <p:txBody>
          <a:bodyPr wrap="square">
            <a:spAutoFit/>
          </a:bodyPr>
          <a:lstStyle/>
          <a:p>
            <a:pPr lvl="0">
              <a:spcAft>
                <a:spcPts val="0"/>
              </a:spcAft>
              <a:tabLst>
                <a:tab pos="457200" algn="l"/>
              </a:tabLst>
            </a:pPr>
            <a:r>
              <a:rPr lang="en-US" b="1" dirty="0">
                <a:latin typeface="Calibri" panose="020F0502020204030204" pitchFamily="34" charset="0"/>
                <a:ea typeface="Calibri" panose="020F0502020204030204" pitchFamily="34" charset="0"/>
                <a:cs typeface="Times New Roman" panose="02020603050405020304" pitchFamily="18" charset="0"/>
              </a:rPr>
              <a:t>Potential Biases:</a:t>
            </a:r>
            <a:r>
              <a:rPr lang="en-US" dirty="0">
                <a:latin typeface="Calibri" panose="020F0502020204030204" pitchFamily="34" charset="0"/>
                <a:ea typeface="Calibri" panose="020F0502020204030204" pitchFamily="34" charset="0"/>
                <a:cs typeface="Times New Roman" panose="02020603050405020304" pitchFamily="18" charset="0"/>
              </a:rPr>
              <a:t> </a:t>
            </a:r>
          </a:p>
          <a:p>
            <a:pPr lvl="0">
              <a:spcAft>
                <a:spcPts val="0"/>
              </a:spcAft>
              <a:tabLst>
                <a:tab pos="457200" algn="l"/>
              </a:tabLst>
            </a:pPr>
            <a:r>
              <a:rPr lang="en-US" sz="1400" dirty="0">
                <a:latin typeface="Calibri Light" panose="020F0302020204030204" pitchFamily="34" charset="0"/>
                <a:ea typeface="Calibri" panose="020F0502020204030204" pitchFamily="34" charset="0"/>
                <a:cs typeface="Calibri Light" panose="020F0302020204030204" pitchFamily="34" charset="0"/>
              </a:rPr>
              <a:t>AI systems may reinforce existing biases in data, potentially resulting in unjust decisions or prejudiced outcomes</a:t>
            </a:r>
          </a:p>
        </p:txBody>
      </p:sp>
      <p:cxnSp>
        <p:nvCxnSpPr>
          <p:cNvPr id="14" name="Straight Connector 13">
            <a:extLst>
              <a:ext uri="{FF2B5EF4-FFF2-40B4-BE49-F238E27FC236}">
                <a16:creationId xmlns:a16="http://schemas.microsoft.com/office/drawing/2014/main" id="{92587770-B10F-5740-897B-244DDA823EBB}"/>
              </a:ext>
            </a:extLst>
          </p:cNvPr>
          <p:cNvCxnSpPr/>
          <p:nvPr/>
        </p:nvCxnSpPr>
        <p:spPr>
          <a:xfrm>
            <a:off x="1297021" y="2295728"/>
            <a:ext cx="9766570"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A73313A-A33F-B44F-AF50-D5409FB7B34F}"/>
              </a:ext>
            </a:extLst>
          </p:cNvPr>
          <p:cNvCxnSpPr/>
          <p:nvPr/>
        </p:nvCxnSpPr>
        <p:spPr>
          <a:xfrm>
            <a:off x="3845906" y="2302213"/>
            <a:ext cx="0" cy="2224391"/>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DFF6075-3065-044B-A2CE-B17706E06F10}"/>
              </a:ext>
            </a:extLst>
          </p:cNvPr>
          <p:cNvCxnSpPr/>
          <p:nvPr/>
        </p:nvCxnSpPr>
        <p:spPr>
          <a:xfrm>
            <a:off x="6446434" y="2302213"/>
            <a:ext cx="0" cy="2224391"/>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3390E44-FD24-8040-8486-A892F6543115}"/>
              </a:ext>
            </a:extLst>
          </p:cNvPr>
          <p:cNvCxnSpPr/>
          <p:nvPr/>
        </p:nvCxnSpPr>
        <p:spPr>
          <a:xfrm>
            <a:off x="8949685" y="2302213"/>
            <a:ext cx="0" cy="2224391"/>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3245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7076F4-1DA1-9747-89B1-F0D554E55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2A9BAAF-7084-9698-FB05-D05E3499B668}"/>
              </a:ext>
            </a:extLst>
          </p:cNvPr>
          <p:cNvSpPr>
            <a:spLocks noGrp="1"/>
          </p:cNvSpPr>
          <p:nvPr>
            <p:ph type="title"/>
          </p:nvPr>
        </p:nvSpPr>
        <p:spPr>
          <a:xfrm>
            <a:off x="1350239" y="1094945"/>
            <a:ext cx="10203554" cy="794084"/>
          </a:xfrm>
        </p:spPr>
        <p:txBody>
          <a:bodyPr anchor="t">
            <a:normAutofit/>
          </a:bodyPr>
          <a:lstStyle/>
          <a:p>
            <a:r>
              <a:rPr lang="en-US" sz="3600" b="1" dirty="0">
                <a:latin typeface="Calibri" panose="020F0502020204030204" pitchFamily="34" charset="0"/>
                <a:cs typeface="Calibri" panose="020F0502020204030204" pitchFamily="34" charset="0"/>
              </a:rPr>
              <a:t>Cont’d…</a:t>
            </a:r>
          </a:p>
        </p:txBody>
      </p:sp>
      <p:sp>
        <p:nvSpPr>
          <p:cNvPr id="6" name="Rectangle 5">
            <a:extLst>
              <a:ext uri="{FF2B5EF4-FFF2-40B4-BE49-F238E27FC236}">
                <a16:creationId xmlns:a16="http://schemas.microsoft.com/office/drawing/2014/main" id="{E60CB4B9-5A9A-8841-AEDA-59E5DA3380CB}"/>
              </a:ext>
            </a:extLst>
          </p:cNvPr>
          <p:cNvSpPr/>
          <p:nvPr/>
        </p:nvSpPr>
        <p:spPr>
          <a:xfrm>
            <a:off x="1270652" y="1926549"/>
            <a:ext cx="878420" cy="878420"/>
          </a:xfrm>
          <a:prstGeom prst="rect">
            <a:avLst/>
          </a:prstGeom>
          <a: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Rectangle 6" descr="Scales of Justice">
            <a:extLst>
              <a:ext uri="{FF2B5EF4-FFF2-40B4-BE49-F238E27FC236}">
                <a16:creationId xmlns:a16="http://schemas.microsoft.com/office/drawing/2014/main" id="{7BC72368-5DE7-7343-B4F1-AD788A9056A5}"/>
              </a:ext>
            </a:extLst>
          </p:cNvPr>
          <p:cNvSpPr/>
          <p:nvPr/>
        </p:nvSpPr>
        <p:spPr>
          <a:xfrm>
            <a:off x="3373990" y="1940215"/>
            <a:ext cx="813567" cy="81356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Rectangle 7">
            <a:extLst>
              <a:ext uri="{FF2B5EF4-FFF2-40B4-BE49-F238E27FC236}">
                <a16:creationId xmlns:a16="http://schemas.microsoft.com/office/drawing/2014/main" id="{A248D3E6-DBF6-794E-B396-1966FCAC5C97}"/>
              </a:ext>
            </a:extLst>
          </p:cNvPr>
          <p:cNvSpPr/>
          <p:nvPr/>
        </p:nvSpPr>
        <p:spPr>
          <a:xfrm>
            <a:off x="5440209" y="1859039"/>
            <a:ext cx="975921" cy="975921"/>
          </a:xfrm>
          <a:prstGeom prst="rect">
            <a:avLst/>
          </a:prstGeom>
          <a:blipFill rotWithShape="1">
            <a:blip r:embed="rId7"/>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Rectangle 8" descr="Processor">
            <a:extLst>
              <a:ext uri="{FF2B5EF4-FFF2-40B4-BE49-F238E27FC236}">
                <a16:creationId xmlns:a16="http://schemas.microsoft.com/office/drawing/2014/main" id="{36C46F84-E99D-3D4D-ABC8-B23B1273DF37}"/>
              </a:ext>
            </a:extLst>
          </p:cNvPr>
          <p:cNvSpPr/>
          <p:nvPr/>
        </p:nvSpPr>
        <p:spPr>
          <a:xfrm>
            <a:off x="7589281" y="1871652"/>
            <a:ext cx="919179" cy="919179"/>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Rectangle 9" descr="Person with Idea">
            <a:extLst>
              <a:ext uri="{FF2B5EF4-FFF2-40B4-BE49-F238E27FC236}">
                <a16:creationId xmlns:a16="http://schemas.microsoft.com/office/drawing/2014/main" id="{F822E839-48B1-494E-A77E-8CC321394120}"/>
              </a:ext>
            </a:extLst>
          </p:cNvPr>
          <p:cNvSpPr/>
          <p:nvPr/>
        </p:nvSpPr>
        <p:spPr>
          <a:xfrm>
            <a:off x="9286362" y="1869861"/>
            <a:ext cx="882285" cy="882285"/>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Rectangle 10">
            <a:extLst>
              <a:ext uri="{FF2B5EF4-FFF2-40B4-BE49-F238E27FC236}">
                <a16:creationId xmlns:a16="http://schemas.microsoft.com/office/drawing/2014/main" id="{8F19807C-658D-CD4A-A708-B945BA362714}"/>
              </a:ext>
            </a:extLst>
          </p:cNvPr>
          <p:cNvSpPr/>
          <p:nvPr/>
        </p:nvSpPr>
        <p:spPr>
          <a:xfrm>
            <a:off x="1350239" y="2804969"/>
            <a:ext cx="1802859" cy="1815882"/>
          </a:xfrm>
          <a:prstGeom prst="rect">
            <a:avLst/>
          </a:prstGeom>
        </p:spPr>
        <p:txBody>
          <a:bodyPr wrap="square">
            <a:spAutoFit/>
          </a:bodyPr>
          <a:lstStyle/>
          <a:p>
            <a:pPr lvl="0">
              <a:spcAft>
                <a:spcPts val="0"/>
              </a:spcAft>
              <a:tabLst>
                <a:tab pos="457200" algn="l"/>
              </a:tabLst>
            </a:pPr>
            <a:r>
              <a:rPr lang="en-US" sz="1400" b="1" dirty="0">
                <a:latin typeface="Calibri" panose="020F0502020204030204" pitchFamily="34" charset="0"/>
                <a:ea typeface="Calibri" panose="020F0502020204030204" pitchFamily="34" charset="0"/>
                <a:cs typeface="Times New Roman" panose="02020603050405020304" pitchFamily="18" charset="0"/>
              </a:rPr>
              <a:t>Underlying Quality of Data may be low for public authorities like Central Banks: </a:t>
            </a:r>
          </a:p>
          <a:p>
            <a:pPr lvl="0">
              <a:spcAft>
                <a:spcPts val="0"/>
              </a:spcAft>
              <a:tabLst>
                <a:tab pos="457200" algn="l"/>
              </a:tabLst>
            </a:pPr>
            <a:r>
              <a:rPr lang="en-US" sz="1400" dirty="0">
                <a:latin typeface="Calibri Light" panose="020F0302020204030204" pitchFamily="34" charset="0"/>
                <a:ea typeface="Calibri" panose="020F0502020204030204" pitchFamily="34" charset="0"/>
                <a:cs typeface="Calibri Light" panose="020F0302020204030204" pitchFamily="34" charset="0"/>
              </a:rPr>
              <a:t>Data might not be well structured, or measurements might introduce biases</a:t>
            </a:r>
          </a:p>
        </p:txBody>
      </p:sp>
      <p:sp>
        <p:nvSpPr>
          <p:cNvPr id="12" name="Rectangle 11">
            <a:extLst>
              <a:ext uri="{FF2B5EF4-FFF2-40B4-BE49-F238E27FC236}">
                <a16:creationId xmlns:a16="http://schemas.microsoft.com/office/drawing/2014/main" id="{5AE5688C-05EC-1B4B-AE43-0526B7ECC0D9}"/>
              </a:ext>
            </a:extLst>
          </p:cNvPr>
          <p:cNvSpPr/>
          <p:nvPr/>
        </p:nvSpPr>
        <p:spPr>
          <a:xfrm>
            <a:off x="3373990" y="2804969"/>
            <a:ext cx="1845328" cy="2031325"/>
          </a:xfrm>
          <a:prstGeom prst="rect">
            <a:avLst/>
          </a:prstGeom>
        </p:spPr>
        <p:txBody>
          <a:bodyPr wrap="square">
            <a:spAutoFit/>
          </a:bodyPr>
          <a:lstStyle/>
          <a:p>
            <a:pPr lvl="0">
              <a:spcAft>
                <a:spcPts val="0"/>
              </a:spcAft>
              <a:tabLst>
                <a:tab pos="457200" algn="l"/>
              </a:tabLst>
            </a:pPr>
            <a:r>
              <a:rPr lang="en-US" sz="1400" b="1" dirty="0">
                <a:latin typeface="Calibri" panose="020F0502020204030204" pitchFamily="34" charset="0"/>
                <a:ea typeface="Calibri" panose="020F0502020204030204" pitchFamily="34" charset="0"/>
                <a:cs typeface="Times New Roman" panose="02020603050405020304" pitchFamily="18" charset="0"/>
              </a:rPr>
              <a:t>Regulatory and Ethical Questions:</a:t>
            </a:r>
            <a:r>
              <a:rPr lang="en-US" sz="1400" dirty="0">
                <a:latin typeface="Calibri" panose="020F0502020204030204" pitchFamily="34" charset="0"/>
                <a:ea typeface="Calibri" panose="020F0502020204030204" pitchFamily="34" charset="0"/>
                <a:cs typeface="Times New Roman" panose="02020603050405020304" pitchFamily="18" charset="0"/>
              </a:rPr>
              <a:t> </a:t>
            </a:r>
          </a:p>
          <a:p>
            <a:pPr lvl="0">
              <a:spcAft>
                <a:spcPts val="0"/>
              </a:spcAft>
              <a:tabLst>
                <a:tab pos="457200" algn="l"/>
              </a:tabLst>
            </a:pPr>
            <a:r>
              <a:rPr lang="en-US" sz="1400" dirty="0">
                <a:latin typeface="Calibri Light" panose="020F0302020204030204" pitchFamily="34" charset="0"/>
                <a:ea typeface="Calibri" panose="020F0502020204030204" pitchFamily="34" charset="0"/>
                <a:cs typeface="Calibri Light" panose="020F0302020204030204" pitchFamily="34" charset="0"/>
              </a:rPr>
              <a:t>The fast-paced development of these technologies challenges current regulations and raises ethical concerns about their application</a:t>
            </a:r>
          </a:p>
        </p:txBody>
      </p:sp>
      <p:sp>
        <p:nvSpPr>
          <p:cNvPr id="13" name="Rectangle 12">
            <a:extLst>
              <a:ext uri="{FF2B5EF4-FFF2-40B4-BE49-F238E27FC236}">
                <a16:creationId xmlns:a16="http://schemas.microsoft.com/office/drawing/2014/main" id="{83B8BA6E-5E01-4649-B37A-4767EFF54048}"/>
              </a:ext>
            </a:extLst>
          </p:cNvPr>
          <p:cNvSpPr/>
          <p:nvPr/>
        </p:nvSpPr>
        <p:spPr>
          <a:xfrm>
            <a:off x="5440210" y="2804969"/>
            <a:ext cx="1990926" cy="2031325"/>
          </a:xfrm>
          <a:prstGeom prst="rect">
            <a:avLst/>
          </a:prstGeom>
        </p:spPr>
        <p:txBody>
          <a:bodyPr wrap="square">
            <a:spAutoFit/>
          </a:bodyPr>
          <a:lstStyle/>
          <a:p>
            <a:pPr lvl="0">
              <a:spcAft>
                <a:spcPts val="0"/>
              </a:spcAft>
              <a:tabLst>
                <a:tab pos="457200" algn="l"/>
              </a:tabLst>
            </a:pPr>
            <a:r>
              <a:rPr lang="en-US" sz="1400" b="1" dirty="0">
                <a:latin typeface="Calibri" panose="020F0502020204030204" pitchFamily="34" charset="0"/>
                <a:ea typeface="Calibri" panose="020F0502020204030204" pitchFamily="34" charset="0"/>
                <a:cs typeface="Times New Roman" panose="02020603050405020304" pitchFamily="18" charset="0"/>
              </a:rPr>
              <a:t>Reduce Operational resilience: </a:t>
            </a:r>
          </a:p>
          <a:p>
            <a:pPr lvl="0">
              <a:spcAft>
                <a:spcPts val="0"/>
              </a:spcAft>
              <a:tabLst>
                <a:tab pos="457200" algn="l"/>
              </a:tabLst>
            </a:pPr>
            <a:r>
              <a:rPr lang="en-US" sz="1400" dirty="0">
                <a:latin typeface="Calibri Light" panose="020F0302020204030204" pitchFamily="34" charset="0"/>
                <a:ea typeface="Calibri" panose="020F0502020204030204" pitchFamily="34" charset="0"/>
                <a:cs typeface="Calibri Light" panose="020F0302020204030204" pitchFamily="34" charset="0"/>
              </a:rPr>
              <a:t>Over-reliance on AI to perform core tasks can weaken an organization's ability to withstand and recover from disruptions if AI systems fail or cause errors </a:t>
            </a:r>
          </a:p>
        </p:txBody>
      </p:sp>
      <p:sp>
        <p:nvSpPr>
          <p:cNvPr id="14" name="Rectangle 13">
            <a:extLst>
              <a:ext uri="{FF2B5EF4-FFF2-40B4-BE49-F238E27FC236}">
                <a16:creationId xmlns:a16="http://schemas.microsoft.com/office/drawing/2014/main" id="{80A3C5C1-2EF2-D043-BDCE-02EFBBDDAC0F}"/>
              </a:ext>
            </a:extLst>
          </p:cNvPr>
          <p:cNvSpPr/>
          <p:nvPr/>
        </p:nvSpPr>
        <p:spPr>
          <a:xfrm>
            <a:off x="7652027" y="2804969"/>
            <a:ext cx="1381328" cy="1815882"/>
          </a:xfrm>
          <a:prstGeom prst="rect">
            <a:avLst/>
          </a:prstGeom>
        </p:spPr>
        <p:txBody>
          <a:bodyPr wrap="square">
            <a:spAutoFit/>
          </a:bodyPr>
          <a:lstStyle/>
          <a:p>
            <a:pPr lvl="0">
              <a:spcAft>
                <a:spcPts val="0"/>
              </a:spcAft>
              <a:tabLst>
                <a:tab pos="457200" algn="l"/>
              </a:tabLst>
            </a:pPr>
            <a:r>
              <a:rPr lang="en-US" sz="1400" b="1" dirty="0">
                <a:latin typeface="Calibri" panose="020F0502020204030204" pitchFamily="34" charset="0"/>
                <a:ea typeface="Calibri" panose="020F0502020204030204" pitchFamily="34" charset="0"/>
                <a:cs typeface="Times New Roman" panose="02020603050405020304" pitchFamily="18" charset="0"/>
              </a:rPr>
              <a:t>Unethical Use: </a:t>
            </a:r>
            <a:r>
              <a:rPr lang="en-US" sz="1400" dirty="0">
                <a:latin typeface="Calibri Light" panose="020F0302020204030204" pitchFamily="34" charset="0"/>
                <a:ea typeface="Calibri" panose="020F0502020204030204" pitchFamily="34" charset="0"/>
                <a:cs typeface="Calibri Light" panose="020F0302020204030204" pitchFamily="34" charset="0"/>
              </a:rPr>
              <a:t>AI models can be used to spread false information and data, facilitate fraud or launch cyberattacks</a:t>
            </a:r>
          </a:p>
        </p:txBody>
      </p:sp>
      <p:sp>
        <p:nvSpPr>
          <p:cNvPr id="15" name="Rectangle 14">
            <a:extLst>
              <a:ext uri="{FF2B5EF4-FFF2-40B4-BE49-F238E27FC236}">
                <a16:creationId xmlns:a16="http://schemas.microsoft.com/office/drawing/2014/main" id="{C1EDFF98-23E8-344A-B106-BDD2A663D4AB}"/>
              </a:ext>
            </a:extLst>
          </p:cNvPr>
          <p:cNvSpPr/>
          <p:nvPr/>
        </p:nvSpPr>
        <p:spPr>
          <a:xfrm>
            <a:off x="9254247" y="2804969"/>
            <a:ext cx="1782700" cy="1815882"/>
          </a:xfrm>
          <a:prstGeom prst="rect">
            <a:avLst/>
          </a:prstGeom>
        </p:spPr>
        <p:txBody>
          <a:bodyPr wrap="square">
            <a:spAutoFit/>
          </a:bodyPr>
          <a:lstStyle/>
          <a:p>
            <a:pPr lvl="0">
              <a:spcAft>
                <a:spcPts val="0"/>
              </a:spcAft>
              <a:tabLst>
                <a:tab pos="457200" algn="l"/>
              </a:tabLst>
            </a:pPr>
            <a:r>
              <a:rPr lang="en-US" sz="1400" b="1" dirty="0">
                <a:latin typeface="Calibri" panose="020F0502020204030204" pitchFamily="34" charset="0"/>
                <a:ea typeface="Calibri" panose="020F0502020204030204" pitchFamily="34" charset="0"/>
                <a:cs typeface="Times New Roman" panose="02020603050405020304" pitchFamily="18" charset="0"/>
              </a:rPr>
              <a:t>Central banks Risk Falling into “Echo-chamber’ trap:</a:t>
            </a:r>
            <a:r>
              <a:rPr lang="en-US" sz="1400" dirty="0">
                <a:latin typeface="Calibri" panose="020F0502020204030204" pitchFamily="34" charset="0"/>
                <a:ea typeface="Calibri" panose="020F0502020204030204" pitchFamily="34" charset="0"/>
                <a:cs typeface="Times New Roman" panose="02020603050405020304" pitchFamily="18" charset="0"/>
              </a:rPr>
              <a:t> </a:t>
            </a:r>
          </a:p>
          <a:p>
            <a:pPr lvl="0">
              <a:spcAft>
                <a:spcPts val="0"/>
              </a:spcAft>
              <a:tabLst>
                <a:tab pos="457200" algn="l"/>
              </a:tabLst>
            </a:pPr>
            <a:r>
              <a:rPr lang="en-US" sz="1400" dirty="0">
                <a:latin typeface="Calibri Light" panose="020F0302020204030204" pitchFamily="34" charset="0"/>
                <a:ea typeface="Calibri" panose="020F0502020204030204" pitchFamily="34" charset="0"/>
                <a:cs typeface="Calibri Light" panose="020F0302020204030204" pitchFamily="34" charset="0"/>
              </a:rPr>
              <a:t>AI may become self-referential, repeating existing biases and increase the risk of forward guidance</a:t>
            </a:r>
          </a:p>
        </p:txBody>
      </p:sp>
      <p:cxnSp>
        <p:nvCxnSpPr>
          <p:cNvPr id="17" name="Straight Connector 16">
            <a:extLst>
              <a:ext uri="{FF2B5EF4-FFF2-40B4-BE49-F238E27FC236}">
                <a16:creationId xmlns:a16="http://schemas.microsoft.com/office/drawing/2014/main" id="{438FDE33-F233-0A4C-8695-4B51DF5265AE}"/>
              </a:ext>
            </a:extLst>
          </p:cNvPr>
          <p:cNvCxnSpPr/>
          <p:nvPr/>
        </p:nvCxnSpPr>
        <p:spPr>
          <a:xfrm>
            <a:off x="3255523" y="2055779"/>
            <a:ext cx="0" cy="2704289"/>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B2AACE37-92BD-9D4A-9641-B1CD4901E2F0}"/>
              </a:ext>
            </a:extLst>
          </p:cNvPr>
          <p:cNvCxnSpPr/>
          <p:nvPr/>
        </p:nvCxnSpPr>
        <p:spPr>
          <a:xfrm>
            <a:off x="5311302" y="2055779"/>
            <a:ext cx="0" cy="2704289"/>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2510A1C-040A-014E-9F54-7D23119B9368}"/>
              </a:ext>
            </a:extLst>
          </p:cNvPr>
          <p:cNvCxnSpPr/>
          <p:nvPr/>
        </p:nvCxnSpPr>
        <p:spPr>
          <a:xfrm>
            <a:off x="7535694" y="2055779"/>
            <a:ext cx="0" cy="2704289"/>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F5718FF4-B1BB-884E-9315-2A11270E8DDE}"/>
              </a:ext>
            </a:extLst>
          </p:cNvPr>
          <p:cNvCxnSpPr/>
          <p:nvPr/>
        </p:nvCxnSpPr>
        <p:spPr>
          <a:xfrm>
            <a:off x="9124545" y="2055779"/>
            <a:ext cx="0" cy="2704289"/>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4661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7FEB8C-0455-4A48-8BD6-3C1A3D5E5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 name="Content Placeholder 2">
            <a:extLst>
              <a:ext uri="{FF2B5EF4-FFF2-40B4-BE49-F238E27FC236}">
                <a16:creationId xmlns:a16="http://schemas.microsoft.com/office/drawing/2014/main" id="{3F3FDFDC-1827-9AB1-1FD8-E121DD403E38}"/>
              </a:ext>
            </a:extLst>
          </p:cNvPr>
          <p:cNvSpPr>
            <a:spLocks noGrp="1"/>
          </p:cNvSpPr>
          <p:nvPr>
            <p:ph idx="1"/>
          </p:nvPr>
        </p:nvSpPr>
        <p:spPr>
          <a:xfrm>
            <a:off x="1044102" y="2050878"/>
            <a:ext cx="7211438" cy="3239958"/>
          </a:xfrm>
        </p:spPr>
        <p:txBody>
          <a:bodyPr>
            <a:normAutofit/>
          </a:bodyPr>
          <a:lstStyle/>
          <a:p>
            <a:pPr marL="457200" marR="0" indent="-457200">
              <a:lnSpc>
                <a:spcPct val="100000"/>
              </a:lnSpc>
              <a:spcBef>
                <a:spcPts val="600"/>
              </a:spcBef>
              <a:spcAft>
                <a:spcPts val="600"/>
              </a:spcAft>
              <a:buFont typeface="Wingdings" panose="05000000000000000000" pitchFamily="2" charset="2"/>
              <a:buChar char="§"/>
            </a:pPr>
            <a:r>
              <a:rPr lang="en-US" sz="1400" kern="100" dirty="0">
                <a:latin typeface="Calibri Light" panose="020F0302020204030204" pitchFamily="34" charset="0"/>
                <a:ea typeface="Aptos" panose="020B0004020202020204" pitchFamily="34" charset="0"/>
                <a:cs typeface="Calibri Light" panose="020F0302020204030204" pitchFamily="34" charset="0"/>
              </a:rPr>
              <a:t>E</a:t>
            </a:r>
            <a:r>
              <a:rPr lang="en-US" sz="1400" kern="100" dirty="0">
                <a:effectLst/>
                <a:latin typeface="Calibri Light" panose="020F0302020204030204" pitchFamily="34" charset="0"/>
                <a:ea typeface="Aptos" panose="020B0004020202020204" pitchFamily="34" charset="0"/>
                <a:cs typeface="Calibri Light" panose="020F0302020204030204" pitchFamily="34" charset="0"/>
              </a:rPr>
              <a:t>liminate bias in AI models: Use diverse and representative data, conduct biased audits for biased outcomes, and involve diverse teams in the design and implementation of AI systems to enhance inclusivity</a:t>
            </a:r>
          </a:p>
          <a:p>
            <a:pPr marL="457200" marR="0" indent="-457200">
              <a:lnSpc>
                <a:spcPct val="100000"/>
              </a:lnSpc>
              <a:spcBef>
                <a:spcPts val="600"/>
              </a:spcBef>
              <a:spcAft>
                <a:spcPts val="600"/>
              </a:spcAft>
              <a:buFont typeface="Wingdings" panose="05000000000000000000" pitchFamily="2" charset="2"/>
              <a:buChar char="§"/>
            </a:pPr>
            <a:r>
              <a:rPr lang="en-US" sz="1400" kern="100" dirty="0">
                <a:effectLst/>
                <a:latin typeface="Calibri Light" panose="020F0302020204030204" pitchFamily="34" charset="0"/>
                <a:ea typeface="Aptos" panose="020B0004020202020204" pitchFamily="34" charset="0"/>
                <a:cs typeface="Calibri Light" panose="020F0302020204030204" pitchFamily="34" charset="0"/>
              </a:rPr>
              <a:t>Criteria and process of algorithms should be clear (improve interpretability of machine learning models) and be audited to enhance transparency to the public</a:t>
            </a:r>
          </a:p>
          <a:p>
            <a:pPr marL="457200" marR="0" indent="-457200">
              <a:lnSpc>
                <a:spcPct val="100000"/>
              </a:lnSpc>
              <a:spcBef>
                <a:spcPts val="600"/>
              </a:spcBef>
              <a:spcAft>
                <a:spcPts val="600"/>
              </a:spcAft>
              <a:buFont typeface="Wingdings" panose="05000000000000000000" pitchFamily="2" charset="2"/>
              <a:buChar char="§"/>
            </a:pPr>
            <a:r>
              <a:rPr lang="en-US" sz="1400" kern="100" dirty="0">
                <a:effectLst/>
                <a:latin typeface="Calibri Light" panose="020F0302020204030204" pitchFamily="34" charset="0"/>
                <a:ea typeface="Aptos" panose="020B0004020202020204" pitchFamily="34" charset="0"/>
                <a:cs typeface="Calibri Light" panose="020F0302020204030204" pitchFamily="34" charset="0"/>
              </a:rPr>
              <a:t>State-of-the-art security is required to ensure data safety and eliminate cyberattacks</a:t>
            </a:r>
          </a:p>
          <a:p>
            <a:pPr marL="457200" marR="0" indent="-457200">
              <a:lnSpc>
                <a:spcPct val="100000"/>
              </a:lnSpc>
              <a:spcBef>
                <a:spcPts val="600"/>
              </a:spcBef>
              <a:spcAft>
                <a:spcPts val="600"/>
              </a:spcAft>
              <a:buFont typeface="Wingdings" panose="05000000000000000000" pitchFamily="2" charset="2"/>
              <a:buChar char="§"/>
            </a:pPr>
            <a:r>
              <a:rPr lang="en-US" sz="1400" kern="100" dirty="0">
                <a:latin typeface="Calibri Light" panose="020F0302020204030204" pitchFamily="34" charset="0"/>
                <a:ea typeface="Aptos" panose="020B0004020202020204" pitchFamily="34" charset="0"/>
                <a:cs typeface="Calibri Light" panose="020F0302020204030204" pitchFamily="34" charset="0"/>
              </a:rPr>
              <a:t>Reduce overdependence on AI as they are prone to errors and system failures</a:t>
            </a:r>
          </a:p>
          <a:p>
            <a:pPr marL="457200" marR="0" indent="-457200">
              <a:lnSpc>
                <a:spcPct val="100000"/>
              </a:lnSpc>
              <a:spcBef>
                <a:spcPts val="600"/>
              </a:spcBef>
              <a:spcAft>
                <a:spcPts val="600"/>
              </a:spcAft>
              <a:buFont typeface="Wingdings" panose="05000000000000000000" pitchFamily="2" charset="2"/>
              <a:buChar char="§"/>
            </a:pPr>
            <a:r>
              <a:rPr lang="en-US" sz="1400" dirty="0">
                <a:latin typeface="Calibri Light" panose="020F0302020204030204" pitchFamily="34" charset="0"/>
                <a:cs typeface="Calibri Light" panose="020F0302020204030204" pitchFamily="34" charset="0"/>
              </a:rPr>
              <a:t>Enhanced collaboration between regulatory bodies and AI developers as a crucial strategy for improving the resilience and transparency of financial systems</a:t>
            </a:r>
          </a:p>
          <a:p>
            <a:pPr marL="457200" marR="0" indent="-457200">
              <a:lnSpc>
                <a:spcPct val="100000"/>
              </a:lnSpc>
              <a:spcBef>
                <a:spcPts val="600"/>
              </a:spcBef>
              <a:spcAft>
                <a:spcPts val="600"/>
              </a:spcAft>
              <a:buFont typeface="Wingdings" panose="05000000000000000000" pitchFamily="2" charset="2"/>
              <a:buChar char="§"/>
            </a:pPr>
            <a:r>
              <a:rPr lang="en-US" sz="1400" dirty="0">
                <a:latin typeface="Calibri Light" panose="020F0302020204030204" pitchFamily="34" charset="0"/>
                <a:cs typeface="Calibri Light" panose="020F0302020204030204" pitchFamily="34" charset="0"/>
              </a:rPr>
              <a:t>Invest in AI Literacy and Training: Building expertise in AI and machine learning within central banks is essential to effectively implement and oversee AI technologies</a:t>
            </a:r>
          </a:p>
        </p:txBody>
      </p:sp>
      <p:sp>
        <p:nvSpPr>
          <p:cNvPr id="6" name="Title 5">
            <a:extLst>
              <a:ext uri="{FF2B5EF4-FFF2-40B4-BE49-F238E27FC236}">
                <a16:creationId xmlns:a16="http://schemas.microsoft.com/office/drawing/2014/main" id="{BD2E0589-993B-0B44-8B7A-7E6B335C61FC}"/>
              </a:ext>
            </a:extLst>
          </p:cNvPr>
          <p:cNvSpPr>
            <a:spLocks noGrp="1"/>
          </p:cNvSpPr>
          <p:nvPr>
            <p:ph type="title"/>
          </p:nvPr>
        </p:nvSpPr>
        <p:spPr>
          <a:xfrm>
            <a:off x="1044102" y="896905"/>
            <a:ext cx="6446196" cy="977292"/>
          </a:xfrm>
        </p:spPr>
        <p:txBody>
          <a:bodyPr anchor="t">
            <a:noAutofit/>
          </a:bodyPr>
          <a:lstStyle/>
          <a:p>
            <a:r>
              <a:rPr lang="en-US" sz="3600" b="1" dirty="0">
                <a:latin typeface="Calibri" panose="020F0502020204030204" pitchFamily="34" charset="0"/>
                <a:cs typeface="Calibri" panose="020F0502020204030204" pitchFamily="34" charset="0"/>
              </a:rPr>
              <a:t>Recommendations to Overcome Existing Challenges’…</a:t>
            </a:r>
          </a:p>
        </p:txBody>
      </p:sp>
    </p:spTree>
    <p:extLst>
      <p:ext uri="{BB962C8B-B14F-4D97-AF65-F5344CB8AC3E}">
        <p14:creationId xmlns:p14="http://schemas.microsoft.com/office/powerpoint/2010/main" val="221419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ABD05-2BA7-7639-CDA8-F5318BA0D3B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ED43C95-56F3-5C45-92A8-7B273EE36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34295F4-63FA-7FDD-F5A3-1FC81C4AF6DF}"/>
              </a:ext>
            </a:extLst>
          </p:cNvPr>
          <p:cNvSpPr>
            <a:spLocks noGrp="1"/>
          </p:cNvSpPr>
          <p:nvPr>
            <p:ph type="title"/>
          </p:nvPr>
        </p:nvSpPr>
        <p:spPr>
          <a:xfrm>
            <a:off x="937941" y="854427"/>
            <a:ext cx="10028977" cy="727034"/>
          </a:xfrm>
        </p:spPr>
        <p:txBody>
          <a:bodyPr>
            <a:normAutofit/>
          </a:bodyPr>
          <a:lstStyle/>
          <a:p>
            <a:r>
              <a:rPr lang="en-US" sz="3600" b="1" dirty="0">
                <a:latin typeface="Calibri" panose="020F0502020204030204" pitchFamily="34" charset="0"/>
                <a:cs typeface="Calibri" panose="020F0502020204030204" pitchFamily="34" charset="0"/>
              </a:rPr>
              <a:t>Concluding Remarks</a:t>
            </a:r>
          </a:p>
        </p:txBody>
      </p:sp>
      <p:sp>
        <p:nvSpPr>
          <p:cNvPr id="3" name="Content Placeholder 2">
            <a:extLst>
              <a:ext uri="{FF2B5EF4-FFF2-40B4-BE49-F238E27FC236}">
                <a16:creationId xmlns:a16="http://schemas.microsoft.com/office/drawing/2014/main" id="{7EEDC581-3DE5-4BD8-0082-E62F447414FA}"/>
              </a:ext>
            </a:extLst>
          </p:cNvPr>
          <p:cNvSpPr>
            <a:spLocks noGrp="1"/>
          </p:cNvSpPr>
          <p:nvPr>
            <p:ph idx="1"/>
          </p:nvPr>
        </p:nvSpPr>
        <p:spPr>
          <a:xfrm>
            <a:off x="937941" y="1652797"/>
            <a:ext cx="7159557" cy="4138403"/>
          </a:xfrm>
        </p:spPr>
        <p:txBody>
          <a:bodyPr>
            <a:noAutofit/>
          </a:bodyPr>
          <a:lstStyle/>
          <a:p>
            <a:pPr marL="285750" marR="0" lvl="0" indent="-285750" defTabSz="914400" rtl="0" eaLnBrk="1" fontAlgn="auto" latinLnBrk="0" hangingPunct="1">
              <a:lnSpc>
                <a:spcPct val="100000"/>
              </a:lnSpc>
              <a:spcBef>
                <a:spcPts val="600"/>
              </a:spcBef>
              <a:buClr>
                <a:srgbClr val="B71E42"/>
              </a:buClr>
              <a:buSzPct val="100000"/>
              <a:buFont typeface="Wingdings" panose="05000000000000000000" pitchFamily="2" charset="2"/>
              <a:buChar char="§"/>
              <a:tabLst/>
              <a:defRPr/>
            </a:pPr>
            <a:r>
              <a:rPr kumimoji="0" lang="en-US" sz="140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Calibri Light" panose="020F0302020204030204" pitchFamily="34" charset="0"/>
              </a:rPr>
              <a:t>The </a:t>
            </a:r>
            <a:r>
              <a:rPr kumimoji="0" lang="en-KE" sz="140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Calibri Light" panose="020F0302020204030204" pitchFamily="34" charset="0"/>
              </a:rPr>
              <a:t>integration of Big Data, AI, and Machine Learning into monetary policy represents a transformative shift in how central banks and financial institutions operate</a:t>
            </a:r>
            <a:r>
              <a:rPr kumimoji="0" lang="en-US" sz="140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Calibri Light" panose="020F0302020204030204" pitchFamily="34" charset="0"/>
              </a:rPr>
              <a:t>; the </a:t>
            </a:r>
            <a:r>
              <a:rPr kumimoji="0" lang="en-KE" sz="140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Calibri Light" panose="020F0302020204030204" pitchFamily="34" charset="0"/>
              </a:rPr>
              <a:t>technologies enable more accurate, real-time insights into responsive policy decisions</a:t>
            </a:r>
            <a:endParaRPr kumimoji="0" lang="en-US" sz="140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Calibri Light" panose="020F0302020204030204" pitchFamily="34" charset="0"/>
            </a:endParaRPr>
          </a:p>
          <a:p>
            <a:pPr marL="285750" marR="0" lvl="0" indent="-285750" defTabSz="914400" rtl="0" eaLnBrk="1" fontAlgn="auto" latinLnBrk="0" hangingPunct="1">
              <a:lnSpc>
                <a:spcPct val="100000"/>
              </a:lnSpc>
              <a:spcBef>
                <a:spcPts val="600"/>
              </a:spcBef>
              <a:buClr>
                <a:srgbClr val="B71E42"/>
              </a:buClr>
              <a:buSzPct val="100000"/>
              <a:buFont typeface="Wingdings" panose="05000000000000000000" pitchFamily="2" charset="2"/>
              <a:buChar char="§"/>
              <a:tabLst/>
              <a:defRPr/>
            </a:pPr>
            <a:r>
              <a:rPr kumimoji="0" lang="en-KE" sz="140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Calibri Light" panose="020F0302020204030204" pitchFamily="34" charset="0"/>
              </a:rPr>
              <a:t>By leveraging vast datasets and advanced algorithms, policymakers can better anticipate market trends, manage risks, and ensure financial stability</a:t>
            </a:r>
            <a:endParaRPr kumimoji="0" lang="en-US" sz="140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Calibri Light" panose="020F0302020204030204" pitchFamily="34" charset="0"/>
            </a:endParaRPr>
          </a:p>
          <a:p>
            <a:pPr marL="285750" marR="0" lvl="0" indent="-285750" defTabSz="914400" rtl="0" eaLnBrk="1" fontAlgn="auto" latinLnBrk="0" hangingPunct="1">
              <a:lnSpc>
                <a:spcPct val="100000"/>
              </a:lnSpc>
              <a:spcBef>
                <a:spcPts val="600"/>
              </a:spcBef>
              <a:buClr>
                <a:srgbClr val="B71E42"/>
              </a:buClr>
              <a:buSzPct val="100000"/>
              <a:buFont typeface="Wingdings" panose="05000000000000000000" pitchFamily="2" charset="2"/>
              <a:buChar char="§"/>
              <a:tabLst/>
              <a:defRPr/>
            </a:pPr>
            <a:r>
              <a:rPr kumimoji="0" lang="en-KE" sz="140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Calibri Light" panose="020F0302020204030204" pitchFamily="34" charset="0"/>
              </a:rPr>
              <a:t>However, the rapid pace of technological change also presents challenges, including the need for robust data governance, and the continuous upskilling of personnel</a:t>
            </a:r>
            <a:endParaRPr kumimoji="0" lang="en-US" sz="140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Calibri Light" panose="020F0302020204030204" pitchFamily="34" charset="0"/>
            </a:endParaRPr>
          </a:p>
          <a:p>
            <a:pPr marL="285750" marR="0" lvl="0" indent="-285750" defTabSz="914400" rtl="0" eaLnBrk="1" fontAlgn="auto" latinLnBrk="0" hangingPunct="1">
              <a:lnSpc>
                <a:spcPct val="100000"/>
              </a:lnSpc>
              <a:spcBef>
                <a:spcPts val="600"/>
              </a:spcBef>
              <a:buClr>
                <a:srgbClr val="B71E42"/>
              </a:buClr>
              <a:buSzPct val="100000"/>
              <a:buFont typeface="Wingdings" panose="05000000000000000000" pitchFamily="2" charset="2"/>
              <a:buChar char="§"/>
              <a:tabLst/>
              <a:defRPr/>
            </a:pPr>
            <a:r>
              <a:rPr kumimoji="0" lang="en-US" sz="140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Calibri Light" panose="020F0302020204030204" pitchFamily="34" charset="0"/>
              </a:rPr>
              <a:t>The </a:t>
            </a:r>
            <a:r>
              <a:rPr kumimoji="0" lang="en-KE" sz="140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Calibri Light" panose="020F0302020204030204" pitchFamily="34" charset="0"/>
              </a:rPr>
              <a:t>successful application of these technologies will be pivotal in shaping the future of monetary policy, driving innovation, and enhancing the effectiveness of </a:t>
            </a:r>
            <a:r>
              <a:rPr kumimoji="0" lang="en-US" sz="140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Calibri Light" panose="020F0302020204030204" pitchFamily="34" charset="0"/>
              </a:rPr>
              <a:t>monetary policy in </a:t>
            </a:r>
            <a:r>
              <a:rPr kumimoji="0" lang="en-KE" sz="140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Calibri Light" panose="020F0302020204030204" pitchFamily="34" charset="0"/>
              </a:rPr>
              <a:t>an increasingly complex global landscape</a:t>
            </a:r>
            <a:endParaRPr kumimoji="0" lang="en-US" sz="140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Calibri Light" panose="020F0302020204030204" pitchFamily="34" charset="0"/>
            </a:endParaRPr>
          </a:p>
          <a:p>
            <a:pPr marL="285750" marR="0" lvl="0" indent="-285750" defTabSz="914400" rtl="0" eaLnBrk="1" fontAlgn="auto" latinLnBrk="0" hangingPunct="1">
              <a:lnSpc>
                <a:spcPct val="100000"/>
              </a:lnSpc>
              <a:spcBef>
                <a:spcPts val="600"/>
              </a:spcBef>
              <a:buClr>
                <a:srgbClr val="B71E42"/>
              </a:buClr>
              <a:buSzPct val="100000"/>
              <a:buFont typeface="Wingdings" panose="05000000000000000000" pitchFamily="2" charset="2"/>
              <a:buChar char="§"/>
              <a:tabLst/>
              <a:defRPr/>
            </a:pPr>
            <a:r>
              <a:rPr lang="en-US" sz="1400" kern="1200"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rPr>
              <a:t>Nevertheless, </a:t>
            </a:r>
            <a:r>
              <a:rPr kumimoji="0" lang="en-US" sz="1400" u="none" strike="noStrike" kern="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rPr>
              <a:t>humans need to stay in control of AI systems not only to guarantee their ethical use but also to handle accountability and sustain public confidence in these technologies; AI should complement (and not replace) human thinking</a:t>
            </a:r>
            <a:endParaRPr lang="en-US" sz="1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10875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0E8EDA-D739-3642-8441-9F81C2172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uk-UA" sz="1000" b="0" i="0" u="none" strike="noStrike" kern="1200" cap="none" spc="0" normalizeH="0" baseline="0" noProof="0" smtClean="0">
                <a:ln>
                  <a:noFill/>
                </a:ln>
                <a:solidFill>
                  <a:srgbClr val="FFFFFF">
                    <a:alpha val="20000"/>
                  </a:srgbClr>
                </a:solidFill>
                <a:effectLst/>
                <a:uLnTx/>
                <a:uFillTx/>
                <a:latin typeface="Calibri Light"/>
                <a:cs typeface="Calibri Light"/>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uk-UA" sz="1000" b="0" i="0" u="none" strike="noStrike" kern="1200" cap="none" spc="0" normalizeH="0" baseline="0" noProof="0" dirty="0">
              <a:ln>
                <a:noFill/>
              </a:ln>
              <a:solidFill>
                <a:srgbClr val="FFFFFF">
                  <a:alpha val="20000"/>
                </a:srgbClr>
              </a:solidFill>
              <a:effectLst/>
              <a:uLnTx/>
              <a:uFillTx/>
              <a:latin typeface="Calibri Light"/>
              <a:cs typeface="Calibri Light"/>
            </a:endParaRPr>
          </a:p>
        </p:txBody>
      </p:sp>
      <p:sp>
        <p:nvSpPr>
          <p:cNvPr id="118" name="Title 1"/>
          <p:cNvSpPr txBox="1">
            <a:spLocks noGrp="1"/>
          </p:cNvSpPr>
          <p:nvPr>
            <p:ph type="title" idx="4294967295"/>
          </p:nvPr>
        </p:nvSpPr>
        <p:spPr>
          <a:xfrm>
            <a:off x="6415022" y="1627595"/>
            <a:ext cx="2988384" cy="3320373"/>
          </a:xfrm>
          <a:prstGeom prst="rect">
            <a:avLst/>
          </a:prstGeom>
        </p:spPr>
        <p:txBody>
          <a:bodyPr anchor="t">
            <a:normAutofit/>
          </a:bodyPr>
          <a:lstStyle>
            <a:lvl1pPr algn="ctr">
              <a:defRPr spc="-200"/>
            </a:lvl1pPr>
          </a:lstStyle>
          <a:p>
            <a:pPr algn="l">
              <a:lnSpc>
                <a:spcPct val="100000"/>
              </a:lnSpc>
            </a:pPr>
            <a:r>
              <a:rPr lang="en-US" sz="2400" spc="0" dirty="0">
                <a:latin typeface="Calibri" panose="020F0502020204030204" pitchFamily="34" charset="0"/>
                <a:cs typeface="Calibri" panose="020F0502020204030204" pitchFamily="34" charset="0"/>
              </a:rPr>
              <a:t>The AERC aims to  prioritize Big Data, AI, and ML in its Strategic Plan 2025-2035, as an integral component of capacity building  and knowledge generation in Africa</a:t>
            </a:r>
            <a:endParaRPr sz="2400" dirty="0">
              <a:latin typeface="Calibri" panose="020F0502020204030204" pitchFamily="34" charset="0"/>
              <a:cs typeface="Calibri" panose="020F0502020204030204" pitchFamily="34" charset="0"/>
            </a:endParaRPr>
          </a:p>
        </p:txBody>
      </p:sp>
      <p:pic>
        <p:nvPicPr>
          <p:cNvPr id="119" name="Image" descr="Image"/>
          <p:cNvPicPr>
            <a:picLocks noChangeAspect="1"/>
          </p:cNvPicPr>
          <p:nvPr/>
        </p:nvPicPr>
        <p:blipFill rotWithShape="1">
          <a:blip r:embed="rId3" cstate="print"/>
          <a:srcRect l="3229" t="6496" r="2676" b="5973"/>
          <a:stretch/>
        </p:blipFill>
        <p:spPr>
          <a:xfrm>
            <a:off x="957783" y="795574"/>
            <a:ext cx="5158415" cy="4632461"/>
          </a:xfrm>
          <a:prstGeom prst="rect">
            <a:avLst/>
          </a:prstGeom>
          <a:ln w="12700">
            <a:miter lim="400000"/>
          </a:ln>
        </p:spPr>
      </p:pic>
      <p:cxnSp>
        <p:nvCxnSpPr>
          <p:cNvPr id="6" name="Straight Connector 5">
            <a:extLst>
              <a:ext uri="{FF2B5EF4-FFF2-40B4-BE49-F238E27FC236}">
                <a16:creationId xmlns:a16="http://schemas.microsoft.com/office/drawing/2014/main" id="{88ECD62B-F833-9C47-A9F8-96AD5057BA95}"/>
              </a:ext>
            </a:extLst>
          </p:cNvPr>
          <p:cNvCxnSpPr/>
          <p:nvPr/>
        </p:nvCxnSpPr>
        <p:spPr>
          <a:xfrm>
            <a:off x="6517532" y="1485089"/>
            <a:ext cx="266537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3F4A032-C8CE-7A4B-AE71-A7E834D71319}"/>
              </a:ext>
            </a:extLst>
          </p:cNvPr>
          <p:cNvCxnSpPr/>
          <p:nvPr/>
        </p:nvCxnSpPr>
        <p:spPr>
          <a:xfrm>
            <a:off x="6517532" y="4792494"/>
            <a:ext cx="266537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7970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AE71B-5C68-9F67-D3B2-2FFD163885B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65C1C87-BBD2-F44F-9FA0-806115FD54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57B8CDD-86E8-A92A-FD24-486EE1C9614E}"/>
              </a:ext>
            </a:extLst>
          </p:cNvPr>
          <p:cNvSpPr>
            <a:spLocks noGrp="1"/>
          </p:cNvSpPr>
          <p:nvPr>
            <p:ph type="title"/>
          </p:nvPr>
        </p:nvSpPr>
        <p:spPr>
          <a:xfrm>
            <a:off x="646111" y="230910"/>
            <a:ext cx="10028977" cy="727034"/>
          </a:xfrm>
        </p:spPr>
        <p:txBody>
          <a:bodyPr>
            <a:normAutofit/>
          </a:bodyPr>
          <a:lstStyle/>
          <a:p>
            <a:r>
              <a:rPr lang="en-US" sz="3600" b="1" dirty="0">
                <a:solidFill>
                  <a:schemeClr val="bg1"/>
                </a:solidFill>
                <a:latin typeface="Calibri" panose="020F0502020204030204" pitchFamily="34" charset="0"/>
                <a:cs typeface="Calibri" panose="020F0502020204030204" pitchFamily="34" charset="0"/>
              </a:rPr>
              <a:t>References</a:t>
            </a:r>
          </a:p>
        </p:txBody>
      </p:sp>
      <p:sp>
        <p:nvSpPr>
          <p:cNvPr id="6" name="Rectangle 5">
            <a:extLst>
              <a:ext uri="{FF2B5EF4-FFF2-40B4-BE49-F238E27FC236}">
                <a16:creationId xmlns:a16="http://schemas.microsoft.com/office/drawing/2014/main" id="{6F8A4774-6099-4A45-9343-89943AD5A4AD}"/>
              </a:ext>
            </a:extLst>
          </p:cNvPr>
          <p:cNvSpPr/>
          <p:nvPr/>
        </p:nvSpPr>
        <p:spPr>
          <a:xfrm>
            <a:off x="1050585" y="1250300"/>
            <a:ext cx="9059695" cy="4247317"/>
          </a:xfrm>
          <a:prstGeom prst="rect">
            <a:avLst/>
          </a:prstGeom>
        </p:spPr>
        <p:txBody>
          <a:bodyPr wrap="square">
            <a:spAutoFit/>
          </a:bodyPr>
          <a:lstStyle/>
          <a:p>
            <a:pPr>
              <a:spcAft>
                <a:spcPts val="0"/>
              </a:spcAft>
            </a:pPr>
            <a:r>
              <a:rPr lang="en-US" sz="1000" dirty="0">
                <a:latin typeface="Calibri" panose="020F0502020204030204" pitchFamily="34" charset="0"/>
                <a:ea typeface="Calibri" panose="020F0502020204030204" pitchFamily="34" charset="0"/>
                <a:cs typeface="Times New Roman" panose="02020603050405020304" pitchFamily="18" charset="0"/>
              </a:rPr>
              <a:t>Acemoglu, D. (2024). The Simple Macroeconomics of AI (No. w32487). </a:t>
            </a:r>
            <a:r>
              <a:rPr lang="en-US" sz="1000" i="1" dirty="0">
                <a:latin typeface="Calibri" panose="020F0502020204030204" pitchFamily="34" charset="0"/>
                <a:ea typeface="Calibri" panose="020F0502020204030204" pitchFamily="34" charset="0"/>
                <a:cs typeface="Times New Roman" panose="02020603050405020304" pitchFamily="18" charset="0"/>
              </a:rPr>
              <a:t>National Bureau of Economic Research</a:t>
            </a:r>
            <a:r>
              <a:rPr lang="en-US" sz="1000" dirty="0">
                <a:latin typeface="Calibri" panose="020F0502020204030204" pitchFamily="34" charset="0"/>
                <a:ea typeface="Calibri" panose="020F0502020204030204" pitchFamily="34" charset="0"/>
                <a:cs typeface="Times New Roman" panose="02020603050405020304" pitchFamily="18" charset="0"/>
              </a:rPr>
              <a:t>.</a:t>
            </a:r>
          </a:p>
          <a:p>
            <a:pPr>
              <a:spcAft>
                <a:spcPts val="0"/>
              </a:spcAf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000" dirty="0" err="1">
                <a:latin typeface="Calibri" panose="020F0502020204030204" pitchFamily="34" charset="0"/>
                <a:ea typeface="Calibri" panose="020F0502020204030204" pitchFamily="34" charset="0"/>
                <a:cs typeface="Times New Roman" panose="02020603050405020304" pitchFamily="18" charset="0"/>
              </a:rPr>
              <a:t>Adapaneni</a:t>
            </a:r>
            <a:r>
              <a:rPr lang="en-US" sz="1000" dirty="0">
                <a:latin typeface="Calibri" panose="020F0502020204030204" pitchFamily="34" charset="0"/>
                <a:ea typeface="Calibri" panose="020F0502020204030204" pitchFamily="34" charset="0"/>
                <a:cs typeface="Times New Roman" panose="02020603050405020304" pitchFamily="18" charset="0"/>
              </a:rPr>
              <a:t>, N. R. (2019). Artificial intelligence in finance and investments. </a:t>
            </a:r>
            <a:r>
              <a:rPr lang="en-US" sz="1000" i="1" dirty="0">
                <a:latin typeface="Calibri" panose="020F0502020204030204" pitchFamily="34" charset="0"/>
                <a:ea typeface="Calibri" panose="020F0502020204030204" pitchFamily="34" charset="0"/>
                <a:cs typeface="Times New Roman" panose="02020603050405020304" pitchFamily="18" charset="0"/>
              </a:rPr>
              <a:t>International Journal of Innovative Research in Science, Engineering and Technology</a:t>
            </a:r>
            <a:r>
              <a:rPr lang="en-US" sz="1000" dirty="0">
                <a:latin typeface="Calibri" panose="020F0502020204030204" pitchFamily="34" charset="0"/>
                <a:ea typeface="Calibri" panose="020F0502020204030204" pitchFamily="34" charset="0"/>
                <a:cs typeface="Times New Roman" panose="02020603050405020304" pitchFamily="18" charset="0"/>
              </a:rPr>
              <a:t> 9 (5). </a:t>
            </a:r>
          </a:p>
          <a:p>
            <a:pPr>
              <a:spcAft>
                <a:spcPts val="0"/>
              </a:spcAf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000" dirty="0">
                <a:latin typeface="Calibri" panose="020F0502020204030204" pitchFamily="34" charset="0"/>
                <a:ea typeface="Calibri" panose="020F0502020204030204" pitchFamily="34" charset="0"/>
                <a:cs typeface="Times New Roman" panose="02020603050405020304" pitchFamily="18" charset="0"/>
              </a:rPr>
              <a:t>Agarwal, B., Agarwal, H., &amp; </a:t>
            </a:r>
            <a:r>
              <a:rPr lang="en-US" sz="1000" dirty="0" err="1">
                <a:latin typeface="Calibri" panose="020F0502020204030204" pitchFamily="34" charset="0"/>
                <a:ea typeface="Calibri" panose="020F0502020204030204" pitchFamily="34" charset="0"/>
                <a:cs typeface="Times New Roman" panose="02020603050405020304" pitchFamily="18" charset="0"/>
              </a:rPr>
              <a:t>Talib</a:t>
            </a:r>
            <a:r>
              <a:rPr lang="en-US" sz="1000" dirty="0">
                <a:latin typeface="Calibri" panose="020F0502020204030204" pitchFamily="34" charset="0"/>
                <a:ea typeface="Calibri" panose="020F0502020204030204" pitchFamily="34" charset="0"/>
                <a:cs typeface="Times New Roman" panose="02020603050405020304" pitchFamily="18" charset="0"/>
              </a:rPr>
              <a:t>, P. (2019). Application of artificial intelligence for successful strategy implementation in India's banking sector. </a:t>
            </a:r>
            <a:r>
              <a:rPr lang="en-US" sz="1000" i="1" dirty="0">
                <a:latin typeface="Calibri" panose="020F0502020204030204" pitchFamily="34" charset="0"/>
                <a:ea typeface="Calibri" panose="020F0502020204030204" pitchFamily="34" charset="0"/>
                <a:cs typeface="Times New Roman" panose="02020603050405020304" pitchFamily="18" charset="0"/>
              </a:rPr>
              <a:t>International Journal of Advanced Research</a:t>
            </a:r>
            <a:r>
              <a:rPr lang="en-US" sz="1000" dirty="0">
                <a:latin typeface="Calibri" panose="020F0502020204030204" pitchFamily="34" charset="0"/>
                <a:ea typeface="Calibri" panose="020F0502020204030204" pitchFamily="34" charset="0"/>
                <a:cs typeface="Times New Roman" panose="02020603050405020304" pitchFamily="18" charset="0"/>
              </a:rPr>
              <a:t>, 7(11), 157–166</a:t>
            </a:r>
          </a:p>
          <a:p>
            <a:pPr>
              <a:spcAft>
                <a:spcPts val="0"/>
              </a:spcAf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000" dirty="0">
                <a:latin typeface="Calibri" panose="020F0502020204030204" pitchFamily="34" charset="0"/>
                <a:ea typeface="Calibri" panose="020F0502020204030204" pitchFamily="34" charset="0"/>
                <a:cs typeface="Times New Roman" panose="02020603050405020304" pitchFamily="18" charset="0"/>
              </a:rPr>
              <a:t>Ahmed, S., </a:t>
            </a:r>
            <a:r>
              <a:rPr lang="en-US" sz="1000" dirty="0" err="1">
                <a:latin typeface="Calibri" panose="020F0502020204030204" pitchFamily="34" charset="0"/>
                <a:ea typeface="Calibri" panose="020F0502020204030204" pitchFamily="34" charset="0"/>
                <a:cs typeface="Times New Roman" panose="02020603050405020304" pitchFamily="18" charset="0"/>
              </a:rPr>
              <a:t>Alshater</a:t>
            </a:r>
            <a:r>
              <a:rPr lang="en-US" sz="1000" dirty="0">
                <a:latin typeface="Calibri" panose="020F0502020204030204" pitchFamily="34" charset="0"/>
                <a:ea typeface="Calibri" panose="020F0502020204030204" pitchFamily="34" charset="0"/>
                <a:cs typeface="Times New Roman" panose="02020603050405020304" pitchFamily="18" charset="0"/>
              </a:rPr>
              <a:t>, M. M., El </a:t>
            </a:r>
            <a:r>
              <a:rPr lang="en-US" sz="1000" dirty="0" err="1">
                <a:latin typeface="Calibri" panose="020F0502020204030204" pitchFamily="34" charset="0"/>
                <a:ea typeface="Calibri" panose="020F0502020204030204" pitchFamily="34" charset="0"/>
                <a:cs typeface="Times New Roman" panose="02020603050405020304" pitchFamily="18" charset="0"/>
              </a:rPr>
              <a:t>Ammari</a:t>
            </a:r>
            <a:r>
              <a:rPr lang="en-US" sz="1000" dirty="0">
                <a:latin typeface="Calibri" panose="020F0502020204030204" pitchFamily="34" charset="0"/>
                <a:ea typeface="Calibri" panose="020F0502020204030204" pitchFamily="34" charset="0"/>
                <a:cs typeface="Times New Roman" panose="02020603050405020304" pitchFamily="18" charset="0"/>
              </a:rPr>
              <a:t>, A., &amp; </a:t>
            </a:r>
            <a:r>
              <a:rPr lang="en-US" sz="1000" dirty="0" err="1">
                <a:latin typeface="Calibri" panose="020F0502020204030204" pitchFamily="34" charset="0"/>
                <a:ea typeface="Calibri" panose="020F0502020204030204" pitchFamily="34" charset="0"/>
                <a:cs typeface="Times New Roman" panose="02020603050405020304" pitchFamily="18" charset="0"/>
              </a:rPr>
              <a:t>Hammami</a:t>
            </a:r>
            <a:r>
              <a:rPr lang="en-US" sz="1000" dirty="0">
                <a:latin typeface="Calibri" panose="020F0502020204030204" pitchFamily="34" charset="0"/>
                <a:ea typeface="Calibri" panose="020F0502020204030204" pitchFamily="34" charset="0"/>
                <a:cs typeface="Times New Roman" panose="02020603050405020304" pitchFamily="18" charset="0"/>
              </a:rPr>
              <a:t>, H. (2022). Artificial intelligence and machine learning in finance: A bibliometric review. </a:t>
            </a:r>
            <a:r>
              <a:rPr lang="en-US" sz="1000" i="1" dirty="0">
                <a:latin typeface="Calibri" panose="020F0502020204030204" pitchFamily="34" charset="0"/>
                <a:ea typeface="Calibri" panose="020F0502020204030204" pitchFamily="34" charset="0"/>
                <a:cs typeface="Times New Roman" panose="02020603050405020304" pitchFamily="18" charset="0"/>
              </a:rPr>
              <a:t>Research in International Business and Finance</a:t>
            </a:r>
            <a:r>
              <a:rPr lang="en-US" sz="1000" dirty="0">
                <a:latin typeface="Calibri" panose="020F0502020204030204" pitchFamily="34" charset="0"/>
                <a:ea typeface="Calibri" panose="020F0502020204030204" pitchFamily="34" charset="0"/>
                <a:cs typeface="Times New Roman" panose="02020603050405020304" pitchFamily="18" charset="0"/>
              </a:rPr>
              <a:t>, 61, 101646.</a:t>
            </a:r>
          </a:p>
          <a:p>
            <a:pPr>
              <a:spcAft>
                <a:spcPts val="0"/>
              </a:spcAf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000" dirty="0" err="1">
                <a:latin typeface="Calibri" panose="020F0502020204030204" pitchFamily="34" charset="0"/>
                <a:ea typeface="Calibri" panose="020F0502020204030204" pitchFamily="34" charset="0"/>
                <a:cs typeface="Times New Roman" panose="02020603050405020304" pitchFamily="18" charset="0"/>
              </a:rPr>
              <a:t>Aldasoro</a:t>
            </a:r>
            <a:r>
              <a:rPr lang="en-US" sz="1000" dirty="0">
                <a:latin typeface="Calibri" panose="020F0502020204030204" pitchFamily="34" charset="0"/>
                <a:ea typeface="Calibri" panose="020F0502020204030204" pitchFamily="34" charset="0"/>
                <a:cs typeface="Times New Roman" panose="02020603050405020304" pitchFamily="18" charset="0"/>
              </a:rPr>
              <a:t>, I., </a:t>
            </a:r>
            <a:r>
              <a:rPr lang="en-US" sz="1000" dirty="0" err="1">
                <a:latin typeface="Calibri" panose="020F0502020204030204" pitchFamily="34" charset="0"/>
                <a:ea typeface="Calibri" panose="020F0502020204030204" pitchFamily="34" charset="0"/>
                <a:cs typeface="Times New Roman" panose="02020603050405020304" pitchFamily="18" charset="0"/>
              </a:rPr>
              <a:t>Doerr</a:t>
            </a:r>
            <a:r>
              <a:rPr lang="en-US" sz="1000" dirty="0">
                <a:latin typeface="Calibri" panose="020F0502020204030204" pitchFamily="34" charset="0"/>
                <a:ea typeface="Calibri" panose="020F0502020204030204" pitchFamily="34" charset="0"/>
                <a:cs typeface="Times New Roman" panose="02020603050405020304" pitchFamily="18" charset="0"/>
              </a:rPr>
              <a:t>, S., </a:t>
            </a:r>
            <a:r>
              <a:rPr lang="en-US" sz="1000" dirty="0" err="1">
                <a:latin typeface="Calibri" panose="020F0502020204030204" pitchFamily="34" charset="0"/>
                <a:ea typeface="Calibri" panose="020F0502020204030204" pitchFamily="34" charset="0"/>
                <a:cs typeface="Times New Roman" panose="02020603050405020304" pitchFamily="18" charset="0"/>
              </a:rPr>
              <a:t>Gambacorta</a:t>
            </a:r>
            <a:r>
              <a:rPr lang="en-US" sz="1000" dirty="0">
                <a:latin typeface="Calibri" panose="020F0502020204030204" pitchFamily="34" charset="0"/>
                <a:ea typeface="Calibri" panose="020F0502020204030204" pitchFamily="34" charset="0"/>
                <a:cs typeface="Times New Roman" panose="02020603050405020304" pitchFamily="18" charset="0"/>
              </a:rPr>
              <a:t>, L., </a:t>
            </a:r>
            <a:r>
              <a:rPr lang="en-US" sz="1000" dirty="0" err="1">
                <a:latin typeface="Calibri" panose="020F0502020204030204" pitchFamily="34" charset="0"/>
                <a:ea typeface="Calibri" panose="020F0502020204030204" pitchFamily="34" charset="0"/>
                <a:cs typeface="Times New Roman" panose="02020603050405020304" pitchFamily="18" charset="0"/>
              </a:rPr>
              <a:t>Notra</a:t>
            </a:r>
            <a:r>
              <a:rPr lang="en-US" sz="1000" dirty="0">
                <a:latin typeface="Calibri" panose="020F0502020204030204" pitchFamily="34" charset="0"/>
                <a:ea typeface="Calibri" panose="020F0502020204030204" pitchFamily="34" charset="0"/>
                <a:cs typeface="Times New Roman" panose="02020603050405020304" pitchFamily="18" charset="0"/>
              </a:rPr>
              <a:t>, S., </a:t>
            </a:r>
            <a:r>
              <a:rPr lang="en-US" sz="1000" dirty="0" err="1">
                <a:latin typeface="Calibri" panose="020F0502020204030204" pitchFamily="34" charset="0"/>
                <a:ea typeface="Calibri" panose="020F0502020204030204" pitchFamily="34" charset="0"/>
                <a:cs typeface="Times New Roman" panose="02020603050405020304" pitchFamily="18" charset="0"/>
              </a:rPr>
              <a:t>Oliviero</a:t>
            </a:r>
            <a:r>
              <a:rPr lang="en-US" sz="1000" dirty="0">
                <a:latin typeface="Calibri" panose="020F0502020204030204" pitchFamily="34" charset="0"/>
                <a:ea typeface="Calibri" panose="020F0502020204030204" pitchFamily="34" charset="0"/>
                <a:cs typeface="Times New Roman" panose="02020603050405020304" pitchFamily="18" charset="0"/>
              </a:rPr>
              <a:t>, T., &amp; Whyte, D. (2024). Generative artificial intelligence and cyber security in central banking. Journal of Financial Regulation, fjae008.</a:t>
            </a:r>
          </a:p>
          <a:p>
            <a:pPr>
              <a:spcAft>
                <a:spcPts val="0"/>
              </a:spcAf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000" dirty="0">
                <a:latin typeface="Calibri" panose="020F0502020204030204" pitchFamily="34" charset="0"/>
                <a:ea typeface="Calibri" panose="020F0502020204030204" pitchFamily="34" charset="0"/>
                <a:cs typeface="Times New Roman" panose="02020603050405020304" pitchFamily="18" charset="0"/>
              </a:rPr>
              <a:t>Araujo, D., Bruno, G., </a:t>
            </a:r>
            <a:r>
              <a:rPr lang="en-US" sz="1000" dirty="0" err="1">
                <a:latin typeface="Calibri" panose="020F0502020204030204" pitchFamily="34" charset="0"/>
                <a:ea typeface="Calibri" panose="020F0502020204030204" pitchFamily="34" charset="0"/>
                <a:cs typeface="Times New Roman" panose="02020603050405020304" pitchFamily="18" charset="0"/>
              </a:rPr>
              <a:t>Marcucci</a:t>
            </a:r>
            <a:r>
              <a:rPr lang="en-US" sz="1000" dirty="0">
                <a:latin typeface="Calibri" panose="020F0502020204030204" pitchFamily="34" charset="0"/>
                <a:ea typeface="Calibri" panose="020F0502020204030204" pitchFamily="34" charset="0"/>
                <a:cs typeface="Times New Roman" panose="02020603050405020304" pitchFamily="18" charset="0"/>
              </a:rPr>
              <a:t>, J., Schmidt, R., &amp; Tissot, B. (2023). Machine learning applications in central banking. </a:t>
            </a:r>
            <a:r>
              <a:rPr lang="en-US" sz="1000" i="1" dirty="0">
                <a:latin typeface="Calibri" panose="020F0502020204030204" pitchFamily="34" charset="0"/>
                <a:ea typeface="Calibri" panose="020F0502020204030204" pitchFamily="34" charset="0"/>
                <a:cs typeface="Times New Roman" panose="02020603050405020304" pitchFamily="18" charset="0"/>
              </a:rPr>
              <a:t>Journal of AI, Robotics &amp; Workplace Automation</a:t>
            </a:r>
            <a:r>
              <a:rPr lang="en-US" sz="1000" dirty="0">
                <a:latin typeface="Calibri" panose="020F0502020204030204" pitchFamily="34" charset="0"/>
                <a:ea typeface="Calibri" panose="020F0502020204030204" pitchFamily="34" charset="0"/>
                <a:cs typeface="Times New Roman" panose="02020603050405020304" pitchFamily="18" charset="0"/>
              </a:rPr>
              <a:t>, 2(3), 271-293.</a:t>
            </a:r>
          </a:p>
          <a:p>
            <a:pPr>
              <a:spcAft>
                <a:spcPts val="0"/>
              </a:spcAf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000" dirty="0" err="1">
                <a:latin typeface="Calibri" panose="020F0502020204030204" pitchFamily="34" charset="0"/>
                <a:ea typeface="Calibri" panose="020F0502020204030204" pitchFamily="34" charset="0"/>
                <a:cs typeface="Times New Roman" panose="02020603050405020304" pitchFamily="18" charset="0"/>
              </a:rPr>
              <a:t>Athey</a:t>
            </a:r>
            <a:r>
              <a:rPr lang="en-US" sz="1000" dirty="0">
                <a:latin typeface="Calibri" panose="020F0502020204030204" pitchFamily="34" charset="0"/>
                <a:ea typeface="Calibri" panose="020F0502020204030204" pitchFamily="34" charset="0"/>
                <a:cs typeface="Times New Roman" panose="02020603050405020304" pitchFamily="18" charset="0"/>
              </a:rPr>
              <a:t>, S and G </a:t>
            </a:r>
            <a:r>
              <a:rPr lang="en-US" sz="1000" dirty="0" err="1">
                <a:latin typeface="Calibri" panose="020F0502020204030204" pitchFamily="34" charset="0"/>
                <a:ea typeface="Calibri" panose="020F0502020204030204" pitchFamily="34" charset="0"/>
                <a:cs typeface="Times New Roman" panose="02020603050405020304" pitchFamily="18" charset="0"/>
              </a:rPr>
              <a:t>Imbens</a:t>
            </a:r>
            <a:r>
              <a:rPr lang="en-US" sz="1000" dirty="0">
                <a:latin typeface="Calibri" panose="020F0502020204030204" pitchFamily="34" charset="0"/>
                <a:ea typeface="Calibri" panose="020F0502020204030204" pitchFamily="34" charset="0"/>
                <a:cs typeface="Times New Roman" panose="02020603050405020304" pitchFamily="18" charset="0"/>
              </a:rPr>
              <a:t> (2021): “Machine learning methods that economists should know about”, </a:t>
            </a:r>
            <a:r>
              <a:rPr lang="en-US" sz="1000" i="1" dirty="0">
                <a:latin typeface="Calibri" panose="020F0502020204030204" pitchFamily="34" charset="0"/>
                <a:ea typeface="Calibri" panose="020F0502020204030204" pitchFamily="34" charset="0"/>
                <a:cs typeface="Times New Roman" panose="02020603050405020304" pitchFamily="18" charset="0"/>
              </a:rPr>
              <a:t>Annual Review of Economics</a:t>
            </a:r>
            <a:r>
              <a:rPr lang="en-US" sz="1000" dirty="0">
                <a:latin typeface="Calibri" panose="020F0502020204030204" pitchFamily="34" charset="0"/>
                <a:ea typeface="Calibri" panose="020F0502020204030204" pitchFamily="34" charset="0"/>
                <a:cs typeface="Times New Roman" panose="02020603050405020304" pitchFamily="18" charset="0"/>
              </a:rPr>
              <a:t>, no 11, pp 685–725.</a:t>
            </a:r>
          </a:p>
          <a:p>
            <a:pPr>
              <a:spcAft>
                <a:spcPts val="0"/>
              </a:spcAf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000" dirty="0">
                <a:latin typeface="Calibri" panose="020F0502020204030204" pitchFamily="34" charset="0"/>
                <a:ea typeface="Calibri" panose="020F0502020204030204" pitchFamily="34" charset="0"/>
                <a:cs typeface="Times New Roman" panose="02020603050405020304" pitchFamily="18" charset="0"/>
              </a:rPr>
              <a:t>Bank of England (2024a). Artificial Intelligence and Machine Learning. </a:t>
            </a:r>
            <a:r>
              <a:rPr lang="en-US" sz="1000" i="1" dirty="0">
                <a:latin typeface="Calibri" panose="020F0502020204030204" pitchFamily="34" charset="0"/>
                <a:ea typeface="Calibri" panose="020F0502020204030204" pitchFamily="34" charset="0"/>
                <a:cs typeface="Times New Roman" panose="02020603050405020304" pitchFamily="18" charset="0"/>
              </a:rPr>
              <a:t>Discussion Paper 5/22</a:t>
            </a:r>
          </a:p>
          <a:p>
            <a:pPr>
              <a:spcAft>
                <a:spcPts val="0"/>
              </a:spcAf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000" dirty="0">
                <a:latin typeface="Calibri" panose="020F0502020204030204" pitchFamily="34" charset="0"/>
                <a:ea typeface="Calibri" panose="020F0502020204030204" pitchFamily="34" charset="0"/>
                <a:cs typeface="Times New Roman" panose="02020603050405020304" pitchFamily="18" charset="0"/>
              </a:rPr>
              <a:t>Bank of England (2024b), Forecasting for monetary policy-making and communication at the Bank of England: a review</a:t>
            </a:r>
          </a:p>
          <a:p>
            <a:pPr>
              <a:spcAft>
                <a:spcPts val="0"/>
              </a:spcAf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000" dirty="0" err="1">
                <a:latin typeface="Calibri" panose="020F0502020204030204" pitchFamily="34" charset="0"/>
                <a:ea typeface="Calibri" panose="020F0502020204030204" pitchFamily="34" charset="0"/>
                <a:cs typeface="Times New Roman" panose="02020603050405020304" pitchFamily="18" charset="0"/>
              </a:rPr>
              <a:t>Begenau</a:t>
            </a:r>
            <a:r>
              <a:rPr lang="en-US" sz="1000" dirty="0">
                <a:latin typeface="Calibri" panose="020F0502020204030204" pitchFamily="34" charset="0"/>
                <a:ea typeface="Calibri" panose="020F0502020204030204" pitchFamily="34" charset="0"/>
                <a:cs typeface="Times New Roman" panose="02020603050405020304" pitchFamily="18" charset="0"/>
              </a:rPr>
              <a:t>, J., </a:t>
            </a:r>
            <a:r>
              <a:rPr lang="en-US" sz="1000" dirty="0" err="1">
                <a:latin typeface="Calibri" panose="020F0502020204030204" pitchFamily="34" charset="0"/>
                <a:ea typeface="Calibri" panose="020F0502020204030204" pitchFamily="34" charset="0"/>
                <a:cs typeface="Times New Roman" panose="02020603050405020304" pitchFamily="18" charset="0"/>
              </a:rPr>
              <a:t>Farboodi</a:t>
            </a:r>
            <a:r>
              <a:rPr lang="en-US" sz="1000" dirty="0">
                <a:latin typeface="Calibri" panose="020F0502020204030204" pitchFamily="34" charset="0"/>
                <a:ea typeface="Calibri" panose="020F0502020204030204" pitchFamily="34" charset="0"/>
                <a:cs typeface="Times New Roman" panose="02020603050405020304" pitchFamily="18" charset="0"/>
              </a:rPr>
              <a:t>, M., &amp; </a:t>
            </a:r>
            <a:r>
              <a:rPr lang="en-US" sz="1000" dirty="0" err="1">
                <a:latin typeface="Calibri" panose="020F0502020204030204" pitchFamily="34" charset="0"/>
                <a:ea typeface="Calibri" panose="020F0502020204030204" pitchFamily="34" charset="0"/>
                <a:cs typeface="Times New Roman" panose="02020603050405020304" pitchFamily="18" charset="0"/>
              </a:rPr>
              <a:t>Veldkamp</a:t>
            </a:r>
            <a:r>
              <a:rPr lang="en-US" sz="1000" dirty="0">
                <a:latin typeface="Calibri" panose="020F0502020204030204" pitchFamily="34" charset="0"/>
                <a:ea typeface="Calibri" panose="020F0502020204030204" pitchFamily="34" charset="0"/>
                <a:cs typeface="Times New Roman" panose="02020603050405020304" pitchFamily="18" charset="0"/>
              </a:rPr>
              <a:t>, L. (2018). Big data in finance and the growth of large firms. </a:t>
            </a:r>
            <a:r>
              <a:rPr lang="en-US" sz="1000" i="1" dirty="0">
                <a:latin typeface="Calibri" panose="020F0502020204030204" pitchFamily="34" charset="0"/>
                <a:ea typeface="Calibri" panose="020F0502020204030204" pitchFamily="34" charset="0"/>
                <a:cs typeface="Times New Roman" panose="02020603050405020304" pitchFamily="18" charset="0"/>
              </a:rPr>
              <a:t>Journal of Monetary Economics, </a:t>
            </a:r>
            <a:r>
              <a:rPr lang="en-US" sz="1000" dirty="0">
                <a:latin typeface="Calibri" panose="020F0502020204030204" pitchFamily="34" charset="0"/>
                <a:ea typeface="Calibri" panose="020F0502020204030204" pitchFamily="34" charset="0"/>
                <a:cs typeface="Times New Roman" panose="02020603050405020304" pitchFamily="18" charset="0"/>
              </a:rPr>
              <a:t>97, 71-87.</a:t>
            </a:r>
          </a:p>
          <a:p>
            <a:pPr>
              <a:spcAft>
                <a:spcPts val="0"/>
              </a:spcAf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000" dirty="0" err="1">
                <a:latin typeface="Calibri" panose="020F0502020204030204" pitchFamily="34" charset="0"/>
                <a:ea typeface="Calibri" panose="020F0502020204030204" pitchFamily="34" charset="0"/>
                <a:cs typeface="Times New Roman" panose="02020603050405020304" pitchFamily="18" charset="0"/>
              </a:rPr>
              <a:t>Bodislav</a:t>
            </a:r>
            <a:r>
              <a:rPr lang="en-US" sz="1000" dirty="0">
                <a:latin typeface="Calibri" panose="020F0502020204030204" pitchFamily="34" charset="0"/>
                <a:ea typeface="Calibri" panose="020F0502020204030204" pitchFamily="34" charset="0"/>
                <a:cs typeface="Times New Roman" panose="02020603050405020304" pitchFamily="18" charset="0"/>
              </a:rPr>
              <a:t>, D. A., Florina, B. R. A. N., Petrescu, I. E., &amp; </a:t>
            </a:r>
            <a:r>
              <a:rPr lang="en-US" sz="1000" dirty="0" err="1">
                <a:latin typeface="Calibri" panose="020F0502020204030204" pitchFamily="34" charset="0"/>
                <a:ea typeface="Calibri" panose="020F0502020204030204" pitchFamily="34" charset="0"/>
                <a:cs typeface="Times New Roman" panose="02020603050405020304" pitchFamily="18" charset="0"/>
              </a:rPr>
              <a:t>Gomboș</a:t>
            </a:r>
            <a:r>
              <a:rPr lang="en-US" sz="1000" dirty="0">
                <a:latin typeface="Calibri" panose="020F0502020204030204" pitchFamily="34" charset="0"/>
                <a:ea typeface="Calibri" panose="020F0502020204030204" pitchFamily="34" charset="0"/>
                <a:cs typeface="Times New Roman" panose="02020603050405020304" pitchFamily="18" charset="0"/>
              </a:rPr>
              <a:t>, C. C. (2024). The Integration of Machine Learning in Central Banks: Implications and Innovations. </a:t>
            </a:r>
            <a:r>
              <a:rPr lang="en-US" sz="1000" i="1" dirty="0">
                <a:latin typeface="Calibri" panose="020F0502020204030204" pitchFamily="34" charset="0"/>
                <a:ea typeface="Calibri" panose="020F0502020204030204" pitchFamily="34" charset="0"/>
                <a:cs typeface="Times New Roman" panose="02020603050405020304" pitchFamily="18" charset="0"/>
              </a:rPr>
              <a:t>European Journal of Sustainable Development</a:t>
            </a:r>
            <a:r>
              <a:rPr lang="en-US" sz="1000" dirty="0">
                <a:latin typeface="Calibri" panose="020F0502020204030204" pitchFamily="34" charset="0"/>
                <a:ea typeface="Calibri" panose="020F0502020204030204" pitchFamily="34" charset="0"/>
                <a:cs typeface="Times New Roman" panose="02020603050405020304" pitchFamily="18" charset="0"/>
              </a:rPr>
              <a:t>, 13(4), 23-23.</a:t>
            </a:r>
          </a:p>
          <a:p>
            <a:pPr>
              <a:spcAft>
                <a:spcPts val="0"/>
              </a:spcAft>
            </a:pPr>
            <a:r>
              <a:rPr lang="en-US" sz="10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35286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20F85-5944-15CD-6EF4-AC6A7D26290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FF73CCD-D3D1-094E-B2B6-12FB9DB06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112D03-FEE8-433D-96EB-4BECEBBF0E72}"/>
              </a:ext>
            </a:extLst>
          </p:cNvPr>
          <p:cNvSpPr>
            <a:spLocks noGrp="1"/>
          </p:cNvSpPr>
          <p:nvPr>
            <p:ph type="title"/>
          </p:nvPr>
        </p:nvSpPr>
        <p:spPr>
          <a:xfrm>
            <a:off x="646111" y="230910"/>
            <a:ext cx="10028977" cy="727034"/>
          </a:xfrm>
        </p:spPr>
        <p:txBody>
          <a:bodyPr>
            <a:normAutofit/>
          </a:bodyPr>
          <a:lstStyle/>
          <a:p>
            <a:r>
              <a:rPr lang="en-US" sz="3600" b="1" dirty="0" err="1">
                <a:solidFill>
                  <a:schemeClr val="bg1"/>
                </a:solidFill>
                <a:latin typeface="Calibri" panose="020F0502020204030204" pitchFamily="34" charset="0"/>
                <a:cs typeface="Calibri" panose="020F0502020204030204" pitchFamily="34" charset="0"/>
              </a:rPr>
              <a:t>C`ont’d</a:t>
            </a:r>
            <a:r>
              <a:rPr lang="en-US" sz="3600" b="1" dirty="0">
                <a:solidFill>
                  <a:schemeClr val="bg1"/>
                </a:solidFill>
                <a:latin typeface="Calibri" panose="020F0502020204030204" pitchFamily="34" charset="0"/>
                <a:cs typeface="Calibri" panose="020F0502020204030204" pitchFamily="34" charset="0"/>
              </a:rPr>
              <a:t>…</a:t>
            </a:r>
          </a:p>
        </p:txBody>
      </p:sp>
      <p:sp>
        <p:nvSpPr>
          <p:cNvPr id="7" name="Rectangle 6">
            <a:extLst>
              <a:ext uri="{FF2B5EF4-FFF2-40B4-BE49-F238E27FC236}">
                <a16:creationId xmlns:a16="http://schemas.microsoft.com/office/drawing/2014/main" id="{04593BD3-67EC-2846-896A-7318495660B8}"/>
              </a:ext>
            </a:extLst>
          </p:cNvPr>
          <p:cNvSpPr/>
          <p:nvPr/>
        </p:nvSpPr>
        <p:spPr>
          <a:xfrm>
            <a:off x="1115436" y="1376280"/>
            <a:ext cx="8910537" cy="3631763"/>
          </a:xfrm>
          <a:prstGeom prst="rect">
            <a:avLst/>
          </a:prstGeom>
        </p:spPr>
        <p:txBody>
          <a:bodyPr wrap="square">
            <a:spAutoFit/>
          </a:bodyPr>
          <a:lstStyle/>
          <a:p>
            <a:pPr>
              <a:spcAft>
                <a:spcPts val="0"/>
              </a:spcAft>
            </a:pPr>
            <a:r>
              <a:rPr lang="en-US" sz="1000" dirty="0">
                <a:latin typeface="Calibri" panose="020F0502020204030204" pitchFamily="34" charset="0"/>
                <a:ea typeface="Calibri" panose="020F0502020204030204" pitchFamily="34" charset="0"/>
                <a:cs typeface="Times New Roman" panose="02020603050405020304" pitchFamily="18" charset="0"/>
              </a:rPr>
              <a:t>Chakraborty, C., and Joseph, A., (2017): “Machine learning at central banks”, </a:t>
            </a:r>
            <a:r>
              <a:rPr lang="en-US" sz="1000" i="1" dirty="0">
                <a:latin typeface="Calibri" panose="020F0502020204030204" pitchFamily="34" charset="0"/>
                <a:ea typeface="Calibri" panose="020F0502020204030204" pitchFamily="34" charset="0"/>
                <a:cs typeface="Times New Roman" panose="02020603050405020304" pitchFamily="18" charset="0"/>
              </a:rPr>
              <a:t>Bank of England Working Paper</a:t>
            </a:r>
            <a:r>
              <a:rPr lang="en-US" sz="1000" dirty="0">
                <a:latin typeface="Calibri" panose="020F0502020204030204" pitchFamily="34" charset="0"/>
                <a:ea typeface="Calibri" panose="020F0502020204030204" pitchFamily="34" charset="0"/>
                <a:cs typeface="Times New Roman" panose="02020603050405020304" pitchFamily="18" charset="0"/>
              </a:rPr>
              <a:t>, no 674</a:t>
            </a:r>
            <a:r>
              <a:rPr lang="en-US" sz="1000" i="1" dirty="0">
                <a:latin typeface="Calibri" panose="020F0502020204030204" pitchFamily="34" charset="0"/>
                <a:ea typeface="Calibri" panose="020F0502020204030204" pitchFamily="34" charset="0"/>
                <a:cs typeface="Times New Roman" panose="02020603050405020304" pitchFamily="18" charset="0"/>
              </a:rPr>
              <a:t>.</a:t>
            </a:r>
            <a:r>
              <a:rPr lang="en-US" sz="10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000" dirty="0" err="1">
                <a:latin typeface="Calibri" panose="020F0502020204030204" pitchFamily="34" charset="0"/>
                <a:ea typeface="Calibri" panose="020F0502020204030204" pitchFamily="34" charset="0"/>
                <a:cs typeface="Times New Roman" panose="02020603050405020304" pitchFamily="18" charset="0"/>
              </a:rPr>
              <a:t>Cipollone</a:t>
            </a:r>
            <a:r>
              <a:rPr lang="en-US" sz="1000" dirty="0">
                <a:latin typeface="Calibri" panose="020F0502020204030204" pitchFamily="34" charset="0"/>
                <a:ea typeface="Calibri" panose="020F0502020204030204" pitchFamily="34" charset="0"/>
                <a:cs typeface="Times New Roman" panose="02020603050405020304" pitchFamily="18" charset="0"/>
              </a:rPr>
              <a:t>, P. (2024, July). Artificial intelligence: a central bank’s view. In Keynote speech at the National Conference of Statistics on official statistics at the time of artificial intelligence. Rome (Vol. 4).</a:t>
            </a:r>
          </a:p>
          <a:p>
            <a:pPr>
              <a:spcAft>
                <a:spcPts val="0"/>
              </a:spcAf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000" dirty="0" err="1">
                <a:latin typeface="Calibri" panose="020F0502020204030204" pitchFamily="34" charset="0"/>
                <a:ea typeface="Calibri" panose="020F0502020204030204" pitchFamily="34" charset="0"/>
                <a:cs typeface="Times New Roman" panose="02020603050405020304" pitchFamily="18" charset="0"/>
              </a:rPr>
              <a:t>Danielsson</a:t>
            </a:r>
            <a:r>
              <a:rPr lang="en-US" sz="1000" dirty="0">
                <a:latin typeface="Calibri" panose="020F0502020204030204" pitchFamily="34" charset="0"/>
                <a:ea typeface="Calibri" panose="020F0502020204030204" pitchFamily="34" charset="0"/>
                <a:cs typeface="Times New Roman" panose="02020603050405020304" pitchFamily="18" charset="0"/>
              </a:rPr>
              <a:t>, J., </a:t>
            </a:r>
            <a:r>
              <a:rPr lang="en-US" sz="1000" dirty="0" err="1">
                <a:latin typeface="Calibri" panose="020F0502020204030204" pitchFamily="34" charset="0"/>
                <a:ea typeface="Calibri" panose="020F0502020204030204" pitchFamily="34" charset="0"/>
                <a:cs typeface="Times New Roman" panose="02020603050405020304" pitchFamily="18" charset="0"/>
              </a:rPr>
              <a:t>Macrae</a:t>
            </a:r>
            <a:r>
              <a:rPr lang="en-US" sz="1000" dirty="0">
                <a:latin typeface="Calibri" panose="020F0502020204030204" pitchFamily="34" charset="0"/>
                <a:ea typeface="Calibri" panose="020F0502020204030204" pitchFamily="34" charset="0"/>
                <a:cs typeface="Times New Roman" panose="02020603050405020304" pitchFamily="18" charset="0"/>
              </a:rPr>
              <a:t>, R., &amp; </a:t>
            </a:r>
            <a:r>
              <a:rPr lang="en-US" sz="1000" dirty="0" err="1">
                <a:latin typeface="Calibri" panose="020F0502020204030204" pitchFamily="34" charset="0"/>
                <a:ea typeface="Calibri" panose="020F0502020204030204" pitchFamily="34" charset="0"/>
                <a:cs typeface="Times New Roman" panose="02020603050405020304" pitchFamily="18" charset="0"/>
              </a:rPr>
              <a:t>Uthemann</a:t>
            </a:r>
            <a:r>
              <a:rPr lang="en-US" sz="1000" dirty="0">
                <a:latin typeface="Calibri" panose="020F0502020204030204" pitchFamily="34" charset="0"/>
                <a:ea typeface="Calibri" panose="020F0502020204030204" pitchFamily="34" charset="0"/>
                <a:cs typeface="Times New Roman" panose="02020603050405020304" pitchFamily="18" charset="0"/>
              </a:rPr>
              <a:t>, A. (2022). Artificial intelligence and systemic risk. </a:t>
            </a:r>
            <a:r>
              <a:rPr lang="en-US" sz="1000" i="1" dirty="0">
                <a:latin typeface="Calibri" panose="020F0502020204030204" pitchFamily="34" charset="0"/>
                <a:ea typeface="Calibri" panose="020F0502020204030204" pitchFamily="34" charset="0"/>
                <a:cs typeface="Times New Roman" panose="02020603050405020304" pitchFamily="18" charset="0"/>
              </a:rPr>
              <a:t>Journal of Banking &amp; Finance</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en-US" sz="1000" i="1" dirty="0">
                <a:latin typeface="Calibri" panose="020F0502020204030204" pitchFamily="34" charset="0"/>
                <a:ea typeface="Calibri" panose="020F0502020204030204" pitchFamily="34" charset="0"/>
                <a:cs typeface="Times New Roman" panose="02020603050405020304" pitchFamily="18" charset="0"/>
              </a:rPr>
              <a:t>140</a:t>
            </a:r>
            <a:r>
              <a:rPr lang="en-US" sz="1000" dirty="0">
                <a:latin typeface="Calibri" panose="020F0502020204030204" pitchFamily="34" charset="0"/>
                <a:ea typeface="Calibri" panose="020F0502020204030204" pitchFamily="34" charset="0"/>
                <a:cs typeface="Times New Roman" panose="02020603050405020304" pitchFamily="18" charset="0"/>
              </a:rPr>
              <a:t>, 106290.</a:t>
            </a:r>
          </a:p>
          <a:p>
            <a:pPr>
              <a:spcAft>
                <a:spcPts val="0"/>
              </a:spcAf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000" dirty="0">
                <a:latin typeface="Calibri" panose="020F0502020204030204" pitchFamily="34" charset="0"/>
                <a:ea typeface="Calibri" panose="020F0502020204030204" pitchFamily="34" charset="0"/>
                <a:cs typeface="Times New Roman" panose="02020603050405020304" pitchFamily="18" charset="0"/>
              </a:rPr>
              <a:t>de Araujo, D. K. G., </a:t>
            </a:r>
            <a:r>
              <a:rPr lang="en-US" sz="1000" dirty="0" err="1">
                <a:latin typeface="Calibri" panose="020F0502020204030204" pitchFamily="34" charset="0"/>
                <a:ea typeface="Calibri" panose="020F0502020204030204" pitchFamily="34" charset="0"/>
                <a:cs typeface="Times New Roman" panose="02020603050405020304" pitchFamily="18" charset="0"/>
              </a:rPr>
              <a:t>Doerr</a:t>
            </a:r>
            <a:r>
              <a:rPr lang="en-US" sz="1000" dirty="0">
                <a:latin typeface="Calibri" panose="020F0502020204030204" pitchFamily="34" charset="0"/>
                <a:ea typeface="Calibri" panose="020F0502020204030204" pitchFamily="34" charset="0"/>
                <a:cs typeface="Times New Roman" panose="02020603050405020304" pitchFamily="18" charset="0"/>
              </a:rPr>
              <a:t>, S., </a:t>
            </a:r>
            <a:r>
              <a:rPr lang="en-US" sz="1000" dirty="0" err="1">
                <a:latin typeface="Calibri" panose="020F0502020204030204" pitchFamily="34" charset="0"/>
                <a:ea typeface="Calibri" panose="020F0502020204030204" pitchFamily="34" charset="0"/>
                <a:cs typeface="Times New Roman" panose="02020603050405020304" pitchFamily="18" charset="0"/>
              </a:rPr>
              <a:t>Gambacorta</a:t>
            </a:r>
            <a:r>
              <a:rPr lang="en-US" sz="1000" dirty="0">
                <a:latin typeface="Calibri" panose="020F0502020204030204" pitchFamily="34" charset="0"/>
                <a:ea typeface="Calibri" panose="020F0502020204030204" pitchFamily="34" charset="0"/>
                <a:cs typeface="Times New Roman" panose="02020603050405020304" pitchFamily="18" charset="0"/>
              </a:rPr>
              <a:t>, L., &amp; Tissot, B. (2024). Artificial intelligence in central banking (No. 84). </a:t>
            </a:r>
            <a:r>
              <a:rPr lang="en-US" sz="1000" i="1" dirty="0">
                <a:latin typeface="Calibri" panose="020F0502020204030204" pitchFamily="34" charset="0"/>
                <a:ea typeface="Calibri" panose="020F0502020204030204" pitchFamily="34" charset="0"/>
                <a:cs typeface="Times New Roman" panose="02020603050405020304" pitchFamily="18" charset="0"/>
              </a:rPr>
              <a:t>Bank for International Settlements</a:t>
            </a:r>
            <a:r>
              <a:rPr lang="en-US" sz="1000" dirty="0">
                <a:latin typeface="Calibri" panose="020F0502020204030204" pitchFamily="34" charset="0"/>
                <a:ea typeface="Calibri" panose="020F0502020204030204" pitchFamily="34" charset="0"/>
                <a:cs typeface="Times New Roman" panose="02020603050405020304" pitchFamily="18" charset="0"/>
              </a:rPr>
              <a:t>.</a:t>
            </a:r>
          </a:p>
          <a:p>
            <a:pPr>
              <a:spcAft>
                <a:spcPts val="0"/>
              </a:spcAf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000" dirty="0" err="1">
                <a:latin typeface="Calibri" panose="020F0502020204030204" pitchFamily="34" charset="0"/>
                <a:ea typeface="Calibri" panose="020F0502020204030204" pitchFamily="34" charset="0"/>
                <a:cs typeface="Times New Roman" panose="02020603050405020304" pitchFamily="18" charset="0"/>
              </a:rPr>
              <a:t>Doerr</a:t>
            </a:r>
            <a:r>
              <a:rPr lang="en-US" sz="1000" dirty="0">
                <a:latin typeface="Calibri" panose="020F0502020204030204" pitchFamily="34" charset="0"/>
                <a:ea typeface="Calibri" panose="020F0502020204030204" pitchFamily="34" charset="0"/>
                <a:cs typeface="Times New Roman" panose="02020603050405020304" pitchFamily="18" charset="0"/>
              </a:rPr>
              <a:t>, S. (2024) .AI in central banking: use cases, opportunities and challenges.</a:t>
            </a:r>
            <a:r>
              <a:rPr lang="en-US" sz="1000" i="1" dirty="0">
                <a:latin typeface="Calibri" panose="020F0502020204030204" pitchFamily="34" charset="0"/>
                <a:ea typeface="Calibri" panose="020F0502020204030204" pitchFamily="34" charset="0"/>
                <a:cs typeface="Times New Roman" panose="02020603050405020304" pitchFamily="18" charset="0"/>
              </a:rPr>
              <a:t> Bank for International Settlements.</a:t>
            </a:r>
          </a:p>
          <a:p>
            <a:pPr>
              <a:spcAft>
                <a:spcPts val="0"/>
              </a:spcAf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000" dirty="0" err="1">
                <a:latin typeface="Calibri" panose="020F0502020204030204" pitchFamily="34" charset="0"/>
                <a:ea typeface="Calibri" panose="020F0502020204030204" pitchFamily="34" charset="0"/>
                <a:cs typeface="Times New Roman" panose="02020603050405020304" pitchFamily="18" charset="0"/>
              </a:rPr>
              <a:t>Doerr</a:t>
            </a:r>
            <a:r>
              <a:rPr lang="en-US" sz="1000" dirty="0">
                <a:latin typeface="Calibri" panose="020F0502020204030204" pitchFamily="34" charset="0"/>
                <a:ea typeface="Calibri" panose="020F0502020204030204" pitchFamily="34" charset="0"/>
                <a:cs typeface="Times New Roman" panose="02020603050405020304" pitchFamily="18" charset="0"/>
              </a:rPr>
              <a:t>, S., </a:t>
            </a:r>
            <a:r>
              <a:rPr lang="en-US" sz="1000" dirty="0" err="1">
                <a:latin typeface="Calibri" panose="020F0502020204030204" pitchFamily="34" charset="0"/>
                <a:ea typeface="Calibri" panose="020F0502020204030204" pitchFamily="34" charset="0"/>
                <a:cs typeface="Times New Roman" panose="02020603050405020304" pitchFamily="18" charset="0"/>
              </a:rPr>
              <a:t>Gambacorta</a:t>
            </a:r>
            <a:r>
              <a:rPr lang="en-US" sz="1000" dirty="0">
                <a:latin typeface="Calibri" panose="020F0502020204030204" pitchFamily="34" charset="0"/>
                <a:ea typeface="Calibri" panose="020F0502020204030204" pitchFamily="34" charset="0"/>
                <a:cs typeface="Times New Roman" panose="02020603050405020304" pitchFamily="18" charset="0"/>
              </a:rPr>
              <a:t>, L., and Maria S, J. (2021). Big data and machine learning in central banking. </a:t>
            </a:r>
            <a:r>
              <a:rPr lang="en-US" sz="1000" i="1" dirty="0">
                <a:latin typeface="Calibri" panose="020F0502020204030204" pitchFamily="34" charset="0"/>
                <a:ea typeface="Calibri" panose="020F0502020204030204" pitchFamily="34" charset="0"/>
                <a:cs typeface="Times New Roman" panose="02020603050405020304" pitchFamily="18" charset="0"/>
              </a:rPr>
              <a:t>BIS Working Papers</a:t>
            </a:r>
            <a:r>
              <a:rPr lang="en-US" sz="1000" dirty="0">
                <a:latin typeface="Calibri" panose="020F0502020204030204" pitchFamily="34" charset="0"/>
                <a:ea typeface="Calibri" panose="020F0502020204030204" pitchFamily="34" charset="0"/>
                <a:cs typeface="Times New Roman" panose="02020603050405020304" pitchFamily="18" charset="0"/>
              </a:rPr>
              <a:t>, No 930. </a:t>
            </a:r>
          </a:p>
          <a:p>
            <a:pPr>
              <a:spcAft>
                <a:spcPts val="0"/>
              </a:spcAf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000" dirty="0">
                <a:latin typeface="Calibri" panose="020F0502020204030204" pitchFamily="34" charset="0"/>
                <a:ea typeface="Calibri" panose="020F0502020204030204" pitchFamily="34" charset="0"/>
                <a:cs typeface="Times New Roman" panose="02020603050405020304" pitchFamily="18" charset="0"/>
              </a:rPr>
              <a:t>Herrmann, H., &amp; </a:t>
            </a:r>
            <a:r>
              <a:rPr lang="en-US" sz="1000" dirty="0" err="1">
                <a:latin typeface="Calibri" panose="020F0502020204030204" pitchFamily="34" charset="0"/>
                <a:ea typeface="Calibri" panose="020F0502020204030204" pitchFamily="34" charset="0"/>
                <a:cs typeface="Times New Roman" panose="02020603050405020304" pitchFamily="18" charset="0"/>
              </a:rPr>
              <a:t>Masawi</a:t>
            </a:r>
            <a:r>
              <a:rPr lang="en-US" sz="1000" dirty="0">
                <a:latin typeface="Calibri" panose="020F0502020204030204" pitchFamily="34" charset="0"/>
                <a:ea typeface="Calibri" panose="020F0502020204030204" pitchFamily="34" charset="0"/>
                <a:cs typeface="Times New Roman" panose="02020603050405020304" pitchFamily="18" charset="0"/>
              </a:rPr>
              <a:t>, B. (2022). Three and a half decades of artificial intelligence in banking, financial services, and insurance: A systematic evolutionary review. </a:t>
            </a:r>
            <a:r>
              <a:rPr lang="en-US" sz="1000" i="1" dirty="0">
                <a:latin typeface="Calibri" panose="020F0502020204030204" pitchFamily="34" charset="0"/>
                <a:ea typeface="Calibri" panose="020F0502020204030204" pitchFamily="34" charset="0"/>
                <a:cs typeface="Times New Roman" panose="02020603050405020304" pitchFamily="18" charset="0"/>
              </a:rPr>
              <a:t>Strategic Change</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en-US" sz="1000" i="1" dirty="0">
                <a:latin typeface="Calibri" panose="020F0502020204030204" pitchFamily="34" charset="0"/>
                <a:ea typeface="Calibri" panose="020F0502020204030204" pitchFamily="34" charset="0"/>
                <a:cs typeface="Times New Roman" panose="02020603050405020304" pitchFamily="18" charset="0"/>
              </a:rPr>
              <a:t>31</a:t>
            </a:r>
            <a:r>
              <a:rPr lang="en-US" sz="1000" dirty="0">
                <a:latin typeface="Calibri" panose="020F0502020204030204" pitchFamily="34" charset="0"/>
                <a:ea typeface="Calibri" panose="020F0502020204030204" pitchFamily="34" charset="0"/>
                <a:cs typeface="Times New Roman" panose="02020603050405020304" pitchFamily="18" charset="0"/>
              </a:rPr>
              <a:t>(6), 549-569.</a:t>
            </a:r>
          </a:p>
          <a:p>
            <a:pPr>
              <a:spcAft>
                <a:spcPts val="0"/>
              </a:spcAf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000" dirty="0">
                <a:latin typeface="Calibri" panose="020F0502020204030204" pitchFamily="34" charset="0"/>
                <a:ea typeface="Calibri" panose="020F0502020204030204" pitchFamily="34" charset="0"/>
                <a:cs typeface="Times New Roman" panose="02020603050405020304" pitchFamily="18" charset="0"/>
              </a:rPr>
              <a:t>Ibrahim, U. A., &amp; </a:t>
            </a:r>
            <a:r>
              <a:rPr lang="en-US" sz="1000" dirty="0" err="1">
                <a:latin typeface="Calibri" panose="020F0502020204030204" pitchFamily="34" charset="0"/>
                <a:ea typeface="Calibri" panose="020F0502020204030204" pitchFamily="34" charset="0"/>
                <a:cs typeface="Times New Roman" panose="02020603050405020304" pitchFamily="18" charset="0"/>
              </a:rPr>
              <a:t>Nwobilor</a:t>
            </a:r>
            <a:r>
              <a:rPr lang="en-US" sz="1000" dirty="0">
                <a:latin typeface="Calibri" panose="020F0502020204030204" pitchFamily="34" charset="0"/>
                <a:ea typeface="Calibri" panose="020F0502020204030204" pitchFamily="34" charset="0"/>
                <a:cs typeface="Times New Roman" panose="02020603050405020304" pitchFamily="18" charset="0"/>
              </a:rPr>
              <a:t>, C. J. (2020). Artificial intelligence as a tool for decision making: A perspective from the central bank of Nigeria. </a:t>
            </a:r>
            <a:r>
              <a:rPr lang="en-US" sz="1000" i="1" dirty="0">
                <a:latin typeface="Calibri" panose="020F0502020204030204" pitchFamily="34" charset="0"/>
                <a:ea typeface="Calibri" panose="020F0502020204030204" pitchFamily="34" charset="0"/>
                <a:cs typeface="Times New Roman" panose="02020603050405020304" pitchFamily="18" charset="0"/>
              </a:rPr>
              <a:t>International Journal of Managerial Studies and Research</a:t>
            </a:r>
            <a:r>
              <a:rPr lang="en-US" sz="1000" dirty="0">
                <a:latin typeface="Calibri" panose="020F0502020204030204" pitchFamily="34" charset="0"/>
                <a:ea typeface="Calibri" panose="020F0502020204030204" pitchFamily="34" charset="0"/>
                <a:cs typeface="Times New Roman" panose="02020603050405020304" pitchFamily="18" charset="0"/>
              </a:rPr>
              <a:t>, 8(1), 76-85.</a:t>
            </a:r>
          </a:p>
          <a:p>
            <a:pPr>
              <a:spcAft>
                <a:spcPts val="0"/>
              </a:spcAf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000" dirty="0" err="1">
                <a:latin typeface="Calibri" panose="020F0502020204030204" pitchFamily="34" charset="0"/>
                <a:ea typeface="Calibri" panose="020F0502020204030204" pitchFamily="34" charset="0"/>
                <a:cs typeface="Times New Roman" panose="02020603050405020304" pitchFamily="18" charset="0"/>
              </a:rPr>
              <a:t>Kahyaoglu</a:t>
            </a:r>
            <a:r>
              <a:rPr lang="en-US" sz="1000" dirty="0">
                <a:latin typeface="Calibri" panose="020F0502020204030204" pitchFamily="34" charset="0"/>
                <a:ea typeface="Calibri" panose="020F0502020204030204" pitchFamily="34" charset="0"/>
                <a:cs typeface="Times New Roman" panose="02020603050405020304" pitchFamily="18" charset="0"/>
              </a:rPr>
              <a:t>, H. (2021). The Impact of Artificial Intelligence on Central Banking and Monetary Policies. T</a:t>
            </a:r>
            <a:r>
              <a:rPr lang="en-US" sz="1000" i="1" dirty="0">
                <a:latin typeface="Calibri" panose="020F0502020204030204" pitchFamily="34" charset="0"/>
                <a:ea typeface="Calibri" panose="020F0502020204030204" pitchFamily="34" charset="0"/>
                <a:cs typeface="Times New Roman" panose="02020603050405020304" pitchFamily="18" charset="0"/>
              </a:rPr>
              <a:t>he Impact of Artificial Intelligence on Governance, Economics and Finance</a:t>
            </a:r>
            <a:r>
              <a:rPr lang="en-US" sz="1000" dirty="0">
                <a:latin typeface="Calibri" panose="020F0502020204030204" pitchFamily="34" charset="0"/>
                <a:ea typeface="Calibri" panose="020F0502020204030204" pitchFamily="34" charset="0"/>
                <a:cs typeface="Times New Roman" panose="02020603050405020304" pitchFamily="18" charset="0"/>
              </a:rPr>
              <a:t>, Volume I, 83-98.</a:t>
            </a:r>
          </a:p>
          <a:p>
            <a:pPr>
              <a:spcAft>
                <a:spcPts val="0"/>
              </a:spcAf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000" dirty="0" err="1">
                <a:latin typeface="Calibri" panose="020F0502020204030204" pitchFamily="34" charset="0"/>
                <a:ea typeface="Calibri" panose="020F0502020204030204" pitchFamily="34" charset="0"/>
                <a:cs typeface="Times New Roman" panose="02020603050405020304" pitchFamily="18" charset="0"/>
              </a:rPr>
              <a:t>Javaid</a:t>
            </a:r>
            <a:r>
              <a:rPr lang="en-US" sz="1000" dirty="0">
                <a:latin typeface="Calibri" panose="020F0502020204030204" pitchFamily="34" charset="0"/>
                <a:ea typeface="Calibri" panose="020F0502020204030204" pitchFamily="34" charset="0"/>
                <a:cs typeface="Times New Roman" panose="02020603050405020304" pitchFamily="18" charset="0"/>
              </a:rPr>
              <a:t>, H. A. (2024). The Future of Financial Services: Integrating AI for Smarter, More Efficient Operations. </a:t>
            </a:r>
            <a:r>
              <a:rPr lang="en-US" sz="1000" i="1" dirty="0">
                <a:latin typeface="Calibri" panose="020F0502020204030204" pitchFamily="34" charset="0"/>
                <a:ea typeface="Calibri" panose="020F0502020204030204" pitchFamily="34" charset="0"/>
                <a:cs typeface="Times New Roman" panose="02020603050405020304" pitchFamily="18" charset="0"/>
              </a:rPr>
              <a:t>MZ Journal of Artificial Intelligence</a:t>
            </a:r>
            <a:r>
              <a:rPr lang="en-US" sz="1000" dirty="0">
                <a:latin typeface="Calibri" panose="020F0502020204030204" pitchFamily="34" charset="0"/>
                <a:ea typeface="Calibri" panose="020F0502020204030204" pitchFamily="34" charset="0"/>
                <a:cs typeface="Times New Roman" panose="02020603050405020304" pitchFamily="18" charset="0"/>
              </a:rPr>
              <a:t>, 1(2).</a:t>
            </a:r>
          </a:p>
        </p:txBody>
      </p:sp>
    </p:spTree>
    <p:extLst>
      <p:ext uri="{BB962C8B-B14F-4D97-AF65-F5344CB8AC3E}">
        <p14:creationId xmlns:p14="http://schemas.microsoft.com/office/powerpoint/2010/main" val="3925520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165D7-89B3-BF2F-9DDC-A328BED2F74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4248340-B64A-FA4C-A714-593FD217D4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5C85E3-C511-FD18-5839-079C23145E2E}"/>
              </a:ext>
            </a:extLst>
          </p:cNvPr>
          <p:cNvSpPr>
            <a:spLocks noGrp="1"/>
          </p:cNvSpPr>
          <p:nvPr>
            <p:ph type="title"/>
          </p:nvPr>
        </p:nvSpPr>
        <p:spPr>
          <a:xfrm>
            <a:off x="879713" y="765011"/>
            <a:ext cx="9390633" cy="903514"/>
          </a:xfrm>
        </p:spPr>
        <p:txBody>
          <a:bodyPr>
            <a:normAutofit/>
          </a:bodyPr>
          <a:lstStyle/>
          <a:p>
            <a:r>
              <a:rPr lang="en-US" sz="3600" b="1" dirty="0">
                <a:solidFill>
                  <a:schemeClr val="bg1"/>
                </a:solidFill>
                <a:latin typeface="Calibri" panose="020F0502020204030204" pitchFamily="34" charset="0"/>
                <a:cs typeface="Calibri" panose="020F0502020204030204" pitchFamily="34" charset="0"/>
              </a:rPr>
              <a:t>Road Map of this Presentation</a:t>
            </a:r>
          </a:p>
        </p:txBody>
      </p:sp>
      <p:sp>
        <p:nvSpPr>
          <p:cNvPr id="33" name="Content Placeholder 2">
            <a:extLst>
              <a:ext uri="{FF2B5EF4-FFF2-40B4-BE49-F238E27FC236}">
                <a16:creationId xmlns:a16="http://schemas.microsoft.com/office/drawing/2014/main" id="{49FB3BFE-07F0-26E0-76B7-9390538542EF}"/>
              </a:ext>
            </a:extLst>
          </p:cNvPr>
          <p:cNvSpPr>
            <a:spLocks noGrp="1"/>
          </p:cNvSpPr>
          <p:nvPr>
            <p:ph idx="1"/>
          </p:nvPr>
        </p:nvSpPr>
        <p:spPr>
          <a:xfrm>
            <a:off x="1245141" y="1829744"/>
            <a:ext cx="5551251" cy="3604775"/>
          </a:xfrm>
        </p:spPr>
        <p:txBody>
          <a:bodyPr>
            <a:normAutofit/>
          </a:bodyPr>
          <a:lstStyle/>
          <a:p>
            <a:pPr marL="457200" marR="0" lvl="0" indent="-457200" algn="just">
              <a:lnSpc>
                <a:spcPct val="100000"/>
              </a:lnSpc>
              <a:spcBef>
                <a:spcPts val="1200"/>
              </a:spcBef>
              <a:spcAft>
                <a:spcPts val="1200"/>
              </a:spcAft>
              <a:buFont typeface="Wingdings" panose="05000000000000000000" pitchFamily="2" charset="2"/>
              <a:buChar char="§"/>
            </a:pPr>
            <a:r>
              <a:rPr lang="en-US" sz="1400" kern="100" dirty="0">
                <a:effectLst/>
                <a:latin typeface="Calibri Light" panose="020F0302020204030204" pitchFamily="34" charset="0"/>
                <a:ea typeface="Aptos" panose="020B0004020202020204" pitchFamily="34" charset="0"/>
                <a:cs typeface="Calibri Light" panose="020F0302020204030204" pitchFamily="34" charset="0"/>
              </a:rPr>
              <a:t>What do we really know about Big Data, Artificial Intelligence (AI), and Machine Learnin</a:t>
            </a:r>
            <a:r>
              <a:rPr lang="en-US" sz="1400" kern="100" dirty="0">
                <a:latin typeface="Calibri Light" panose="020F0302020204030204" pitchFamily="34" charset="0"/>
                <a:ea typeface="Aptos" panose="020B0004020202020204" pitchFamily="34" charset="0"/>
                <a:cs typeface="Calibri Light" panose="020F0302020204030204" pitchFamily="34" charset="0"/>
              </a:rPr>
              <a:t>g (</a:t>
            </a:r>
            <a:r>
              <a:rPr lang="en-US" sz="1400" kern="100" dirty="0">
                <a:effectLst/>
                <a:latin typeface="Calibri Light" panose="020F0302020204030204" pitchFamily="34" charset="0"/>
                <a:ea typeface="Aptos" panose="020B0004020202020204" pitchFamily="34" charset="0"/>
                <a:cs typeface="Calibri Light" panose="020F0302020204030204" pitchFamily="34" charset="0"/>
              </a:rPr>
              <a:t>ML)?</a:t>
            </a:r>
          </a:p>
          <a:p>
            <a:pPr marL="457200" marR="0" lvl="0" indent="-457200" algn="just">
              <a:lnSpc>
                <a:spcPct val="100000"/>
              </a:lnSpc>
              <a:spcBef>
                <a:spcPts val="1200"/>
              </a:spcBef>
              <a:spcAft>
                <a:spcPts val="1200"/>
              </a:spcAft>
              <a:buFont typeface="Wingdings" panose="05000000000000000000" pitchFamily="2" charset="2"/>
              <a:buChar char="§"/>
            </a:pPr>
            <a:r>
              <a:rPr lang="en-US" sz="1400" kern="100" dirty="0">
                <a:effectLst/>
                <a:latin typeface="Calibri Light" panose="020F0302020204030204" pitchFamily="34" charset="0"/>
                <a:ea typeface="Aptos" panose="020B0004020202020204" pitchFamily="34" charset="0"/>
                <a:cs typeface="Calibri Light" panose="020F0302020204030204" pitchFamily="34" charset="0"/>
              </a:rPr>
              <a:t>The use of Big Data, AI, and ML in Financial Institutions: Applications, opportunities, as well as challenges and risks</a:t>
            </a:r>
          </a:p>
          <a:p>
            <a:pPr marL="457200" marR="0" lvl="0" indent="-457200" algn="just">
              <a:lnSpc>
                <a:spcPct val="100000"/>
              </a:lnSpc>
              <a:spcBef>
                <a:spcPts val="1200"/>
              </a:spcBef>
              <a:spcAft>
                <a:spcPts val="1200"/>
              </a:spcAft>
              <a:buFont typeface="Wingdings" panose="05000000000000000000" pitchFamily="2" charset="2"/>
              <a:buChar char="§"/>
            </a:pPr>
            <a:r>
              <a:rPr lang="en-US" sz="1400" kern="100" dirty="0">
                <a:effectLst/>
                <a:latin typeface="Calibri Light" panose="020F0302020204030204" pitchFamily="34" charset="0"/>
                <a:ea typeface="Aptos" panose="020B0004020202020204" pitchFamily="34" charset="0"/>
                <a:cs typeface="Calibri Light" panose="020F0302020204030204" pitchFamily="34" charset="0"/>
              </a:rPr>
              <a:t>The use of Big Data, AI, and ML in Central Banks: OECD and Africa</a:t>
            </a:r>
          </a:p>
          <a:p>
            <a:pPr marL="457200" indent="-457200" algn="just">
              <a:lnSpc>
                <a:spcPct val="100000"/>
              </a:lnSpc>
              <a:spcBef>
                <a:spcPts val="1200"/>
              </a:spcBef>
              <a:spcAft>
                <a:spcPts val="1200"/>
              </a:spcAft>
              <a:buFont typeface="Wingdings" panose="05000000000000000000" pitchFamily="2" charset="2"/>
              <a:buChar char="§"/>
            </a:pPr>
            <a:r>
              <a:rPr lang="en-US" sz="1400" dirty="0">
                <a:effectLst/>
                <a:latin typeface="Calibri Light" panose="020F0302020204030204" pitchFamily="34" charset="0"/>
                <a:ea typeface="Aptos" panose="020B0004020202020204" pitchFamily="34" charset="0"/>
                <a:cs typeface="Calibri Light" panose="020F0302020204030204" pitchFamily="34" charset="0"/>
              </a:rPr>
              <a:t>The key applications for monetary policy, some priorities, challenges, and mitigation of risk</a:t>
            </a:r>
          </a:p>
          <a:p>
            <a:pPr marL="457200" indent="-457200" algn="just">
              <a:lnSpc>
                <a:spcPct val="100000"/>
              </a:lnSpc>
              <a:spcBef>
                <a:spcPts val="1200"/>
              </a:spcBef>
              <a:spcAft>
                <a:spcPts val="1200"/>
              </a:spcAft>
              <a:buFont typeface="Wingdings" panose="05000000000000000000" pitchFamily="2" charset="2"/>
              <a:buChar char="§"/>
            </a:pPr>
            <a:r>
              <a:rPr lang="en-US" sz="1400" dirty="0">
                <a:effectLst/>
                <a:latin typeface="Calibri Light" panose="020F0302020204030204" pitchFamily="34" charset="0"/>
                <a:ea typeface="Aptos" panose="020B0004020202020204" pitchFamily="34" charset="0"/>
                <a:cs typeface="Calibri Light" panose="020F0302020204030204" pitchFamily="34" charset="0"/>
              </a:rPr>
              <a:t>Concluding remarks, key ‘takeaways’, and the role of the AERC</a:t>
            </a:r>
          </a:p>
          <a:p>
            <a:pPr marL="457200" indent="-457200" algn="just">
              <a:lnSpc>
                <a:spcPct val="100000"/>
              </a:lnSpc>
              <a:spcBef>
                <a:spcPts val="1200"/>
              </a:spcBef>
              <a:spcAft>
                <a:spcPts val="1200"/>
              </a:spcAft>
              <a:buFont typeface="Wingdings" panose="05000000000000000000" pitchFamily="2" charset="2"/>
              <a:buChar char="§"/>
            </a:pPr>
            <a:r>
              <a:rPr lang="en-US" sz="1400" dirty="0">
                <a:effectLst/>
                <a:latin typeface="Calibri Light" panose="020F0302020204030204" pitchFamily="34" charset="0"/>
                <a:ea typeface="Aptos" panose="020B0004020202020204" pitchFamily="34" charset="0"/>
                <a:cs typeface="Calibri Light" panose="020F0302020204030204" pitchFamily="34" charset="0"/>
              </a:rPr>
              <a:t>Additional information and references to ignite research in this area</a:t>
            </a:r>
            <a:endParaRPr lang="en-US" sz="1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42879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9D2AE-3A4B-BF3D-9258-14AD4913F90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6D41ECF-E9AD-D34A-B13A-11AEF8796B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DB53E02B-55A7-E541-A440-CA0383258770}"/>
              </a:ext>
            </a:extLst>
          </p:cNvPr>
          <p:cNvSpPr>
            <a:spLocks noGrp="1"/>
          </p:cNvSpPr>
          <p:nvPr>
            <p:ph type="title"/>
          </p:nvPr>
        </p:nvSpPr>
        <p:spPr>
          <a:xfrm>
            <a:off x="646111" y="230910"/>
            <a:ext cx="10028977" cy="727034"/>
          </a:xfrm>
        </p:spPr>
        <p:txBody>
          <a:bodyPr>
            <a:normAutofit/>
          </a:bodyPr>
          <a:lstStyle/>
          <a:p>
            <a:r>
              <a:rPr lang="en-US" sz="3600" b="1" dirty="0" err="1">
                <a:solidFill>
                  <a:schemeClr val="bg1"/>
                </a:solidFill>
                <a:latin typeface="Calibri" panose="020F0502020204030204" pitchFamily="34" charset="0"/>
                <a:cs typeface="Calibri" panose="020F0502020204030204" pitchFamily="34" charset="0"/>
              </a:rPr>
              <a:t>C`ont’d</a:t>
            </a:r>
            <a:r>
              <a:rPr lang="en-US" sz="3600" b="1" dirty="0">
                <a:solidFill>
                  <a:schemeClr val="bg1"/>
                </a:solidFill>
                <a:latin typeface="Calibri" panose="020F0502020204030204" pitchFamily="34" charset="0"/>
                <a:cs typeface="Calibri" panose="020F0502020204030204" pitchFamily="34" charset="0"/>
              </a:rPr>
              <a:t>…</a:t>
            </a:r>
          </a:p>
        </p:txBody>
      </p:sp>
      <p:sp>
        <p:nvSpPr>
          <p:cNvPr id="10" name="Rectangle 9">
            <a:extLst>
              <a:ext uri="{FF2B5EF4-FFF2-40B4-BE49-F238E27FC236}">
                <a16:creationId xmlns:a16="http://schemas.microsoft.com/office/drawing/2014/main" id="{34A4E7AD-569D-EE43-BDE8-18DC03F226F6}"/>
              </a:ext>
            </a:extLst>
          </p:cNvPr>
          <p:cNvSpPr/>
          <p:nvPr/>
        </p:nvSpPr>
        <p:spPr>
          <a:xfrm>
            <a:off x="1134892" y="1437411"/>
            <a:ext cx="9377465" cy="3785652"/>
          </a:xfrm>
          <a:prstGeom prst="rect">
            <a:avLst/>
          </a:prstGeom>
        </p:spPr>
        <p:txBody>
          <a:bodyPr wrap="square">
            <a:spAutoFit/>
          </a:bodyPr>
          <a:lstStyle/>
          <a:p>
            <a:pPr>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Lopez-Corleone, M., Begum, S., &amp; </a:t>
            </a:r>
            <a:r>
              <a:rPr lang="en-US" sz="1200" dirty="0" err="1">
                <a:latin typeface="Calibri" panose="020F0502020204030204" pitchFamily="34" charset="0"/>
                <a:ea typeface="Calibri" panose="020F0502020204030204" pitchFamily="34" charset="0"/>
                <a:cs typeface="Times New Roman" panose="02020603050405020304" pitchFamily="18" charset="0"/>
              </a:rPr>
              <a:t>Sixuan</a:t>
            </a:r>
            <a:r>
              <a:rPr lang="en-US" sz="1200" dirty="0">
                <a:latin typeface="Calibri" panose="020F0502020204030204" pitchFamily="34" charset="0"/>
                <a:ea typeface="Calibri" panose="020F0502020204030204" pitchFamily="34" charset="0"/>
                <a:cs typeface="Times New Roman" panose="02020603050405020304" pitchFamily="18" charset="0"/>
              </a:rPr>
              <a:t> Li, G. (2022). Artificial intelligence (AI) from a regulator’s perspective: The future of AI in Central Banking and financial services. </a:t>
            </a:r>
            <a:r>
              <a:rPr lang="en-US" sz="1200" i="1" dirty="0">
                <a:latin typeface="Calibri" panose="020F0502020204030204" pitchFamily="34" charset="0"/>
                <a:ea typeface="Calibri" panose="020F0502020204030204" pitchFamily="34" charset="0"/>
                <a:cs typeface="Times New Roman" panose="02020603050405020304" pitchFamily="18" charset="0"/>
              </a:rPr>
              <a:t>Journal of AI, Robotics &amp; Workplace Automation</a:t>
            </a:r>
            <a:r>
              <a:rPr lang="en-US" sz="1200" dirty="0">
                <a:latin typeface="Calibri" panose="020F0502020204030204" pitchFamily="34" charset="0"/>
                <a:ea typeface="Calibri" panose="020F0502020204030204" pitchFamily="34" charset="0"/>
                <a:cs typeface="Times New Roman" panose="02020603050405020304" pitchFamily="18" charset="0"/>
              </a:rPr>
              <a:t>, 2(1), 7-16. </a:t>
            </a:r>
          </a:p>
          <a:p>
            <a:pPr>
              <a:spcAft>
                <a:spcPts val="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Njoroge, L. (2024). Role of Artificial Intelligence (AI) in Central Banking: Implications for COMESA Member Central Banks. </a:t>
            </a:r>
            <a:r>
              <a:rPr lang="en-US" sz="1200" i="1" dirty="0">
                <a:latin typeface="Calibri" panose="020F0502020204030204" pitchFamily="34" charset="0"/>
                <a:ea typeface="Calibri" panose="020F0502020204030204" pitchFamily="34" charset="0"/>
                <a:cs typeface="Times New Roman" panose="02020603050405020304" pitchFamily="18" charset="0"/>
              </a:rPr>
              <a:t>COMESA Working Paper</a:t>
            </a:r>
          </a:p>
          <a:p>
            <a:pPr>
              <a:spcAft>
                <a:spcPts val="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OECD (2023), OECD Employment Outlook 2023: Artificial Intelligence and the </a:t>
            </a:r>
            <a:r>
              <a:rPr lang="en-US" sz="1200" dirty="0" err="1">
                <a:latin typeface="Calibri" panose="020F0502020204030204" pitchFamily="34" charset="0"/>
                <a:ea typeface="Calibri" panose="020F0502020204030204" pitchFamily="34" charset="0"/>
                <a:cs typeface="Times New Roman" panose="02020603050405020304" pitchFamily="18" charset="0"/>
              </a:rPr>
              <a:t>Labour</a:t>
            </a:r>
            <a:r>
              <a:rPr lang="en-US" sz="1200" dirty="0">
                <a:latin typeface="Calibri" panose="020F0502020204030204" pitchFamily="34" charset="0"/>
                <a:ea typeface="Calibri" panose="020F0502020204030204" pitchFamily="34" charset="0"/>
                <a:cs typeface="Times New Roman" panose="02020603050405020304" pitchFamily="18" charset="0"/>
              </a:rPr>
              <a:t> Market, </a:t>
            </a:r>
            <a:r>
              <a:rPr lang="en-US" sz="1200" i="1" dirty="0">
                <a:latin typeface="Calibri" panose="020F0502020204030204" pitchFamily="34" charset="0"/>
                <a:ea typeface="Calibri" panose="020F0502020204030204" pitchFamily="34" charset="0"/>
                <a:cs typeface="Times New Roman" panose="02020603050405020304" pitchFamily="18" charset="0"/>
              </a:rPr>
              <a:t>OECD Publishing, Paris, </a:t>
            </a:r>
            <a:r>
              <a:rPr lang="en-US" sz="1200" i="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https://doi.org/10.1787/08785bba-en</a:t>
            </a:r>
            <a:endParaRPr lang="en-US" sz="1200" i="1"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OCDE. </a:t>
            </a:r>
            <a:r>
              <a:rPr lang="en-US" sz="1200" dirty="0" err="1">
                <a:latin typeface="Calibri" panose="020F0502020204030204" pitchFamily="34" charset="0"/>
                <a:ea typeface="Calibri" panose="020F0502020204030204" pitchFamily="34" charset="0"/>
                <a:cs typeface="Times New Roman" panose="02020603050405020304" pitchFamily="18" charset="0"/>
              </a:rPr>
              <a:t>Organización</a:t>
            </a:r>
            <a:r>
              <a:rPr lang="en-US" sz="1200" dirty="0">
                <a:latin typeface="Calibri" panose="020F0502020204030204" pitchFamily="34" charset="0"/>
                <a:ea typeface="Calibri" panose="020F0502020204030204" pitchFamily="34" charset="0"/>
                <a:cs typeface="Times New Roman" panose="02020603050405020304" pitchFamily="18" charset="0"/>
              </a:rPr>
              <a:t> de </a:t>
            </a:r>
            <a:r>
              <a:rPr lang="en-US" sz="1200" dirty="0" err="1">
                <a:latin typeface="Calibri" panose="020F0502020204030204" pitchFamily="34" charset="0"/>
                <a:ea typeface="Calibri" panose="020F0502020204030204" pitchFamily="34" charset="0"/>
                <a:cs typeface="Times New Roman" panose="02020603050405020304" pitchFamily="18" charset="0"/>
              </a:rPr>
              <a:t>Cooperación</a:t>
            </a:r>
            <a:r>
              <a:rPr lang="en-US" sz="1200" dirty="0">
                <a:latin typeface="Calibri" panose="020F0502020204030204" pitchFamily="34" charset="0"/>
                <a:ea typeface="Calibri" panose="020F0502020204030204" pitchFamily="34" charset="0"/>
                <a:cs typeface="Times New Roman" panose="02020603050405020304" pitchFamily="18" charset="0"/>
              </a:rPr>
              <a:t> y </a:t>
            </a:r>
            <a:r>
              <a:rPr lang="en-US" sz="1200" dirty="0" err="1">
                <a:latin typeface="Calibri" panose="020F0502020204030204" pitchFamily="34" charset="0"/>
                <a:ea typeface="Calibri" panose="020F0502020204030204" pitchFamily="34" charset="0"/>
                <a:cs typeface="Times New Roman" panose="02020603050405020304" pitchFamily="18" charset="0"/>
              </a:rPr>
              <a:t>Desarrollo</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err="1">
                <a:latin typeface="Calibri" panose="020F0502020204030204" pitchFamily="34" charset="0"/>
                <a:ea typeface="Calibri" panose="020F0502020204030204" pitchFamily="34" charset="0"/>
                <a:cs typeface="Times New Roman" panose="02020603050405020304" pitchFamily="18" charset="0"/>
              </a:rPr>
              <a:t>Económico</a:t>
            </a:r>
            <a:r>
              <a:rPr lang="en-US" sz="1200" dirty="0">
                <a:latin typeface="Calibri" panose="020F0502020204030204" pitchFamily="34" charset="0"/>
                <a:ea typeface="Calibri" panose="020F0502020204030204" pitchFamily="34" charset="0"/>
                <a:cs typeface="Times New Roman" panose="02020603050405020304" pitchFamily="18" charset="0"/>
              </a:rPr>
              <a:t>. (2021). Artificial Intelligence, Machine Learning and Big Data in Finance: Opportunities, Challenges, and Implications for Policy Makers. OECD Publishing.</a:t>
            </a:r>
          </a:p>
          <a:p>
            <a:pPr>
              <a:spcAft>
                <a:spcPts val="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err="1">
                <a:latin typeface="Calibri" panose="020F0502020204030204" pitchFamily="34" charset="0"/>
                <a:ea typeface="Calibri" panose="020F0502020204030204" pitchFamily="34" charset="0"/>
                <a:cs typeface="Times New Roman" panose="02020603050405020304" pitchFamily="18" charset="0"/>
              </a:rPr>
              <a:t>Ozili</a:t>
            </a:r>
            <a:r>
              <a:rPr lang="en-US" sz="1200" dirty="0">
                <a:latin typeface="Calibri" panose="020F0502020204030204" pitchFamily="34" charset="0"/>
                <a:ea typeface="Calibri" panose="020F0502020204030204" pitchFamily="34" charset="0"/>
                <a:cs typeface="Times New Roman" panose="02020603050405020304" pitchFamily="18" charset="0"/>
              </a:rPr>
              <a:t>, P. K. (2023). Big data and artificial intelligence for financial inclusion: benefits and issues. </a:t>
            </a:r>
            <a:r>
              <a:rPr lang="en-US" sz="1200" i="1" dirty="0">
                <a:latin typeface="Calibri" panose="020F0502020204030204" pitchFamily="34" charset="0"/>
                <a:ea typeface="Calibri" panose="020F0502020204030204" pitchFamily="34" charset="0"/>
                <a:cs typeface="Times New Roman" panose="02020603050405020304" pitchFamily="18" charset="0"/>
              </a:rPr>
              <a:t>Artificial Intelligence Fintech, and  Financial Inclusion</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err="1">
                <a:latin typeface="Calibri" panose="020F0502020204030204" pitchFamily="34" charset="0"/>
                <a:ea typeface="Calibri" panose="020F0502020204030204" pitchFamily="34" charset="0"/>
                <a:cs typeface="Times New Roman" panose="02020603050405020304" pitchFamily="18" charset="0"/>
              </a:rPr>
              <a:t>Ozili</a:t>
            </a:r>
            <a:r>
              <a:rPr lang="en-US" sz="1200" dirty="0">
                <a:latin typeface="Calibri" panose="020F0502020204030204" pitchFamily="34" charset="0"/>
                <a:ea typeface="Calibri" panose="020F0502020204030204" pitchFamily="34" charset="0"/>
                <a:cs typeface="Times New Roman" panose="02020603050405020304" pitchFamily="18" charset="0"/>
              </a:rPr>
              <a:t>, P. K. (2024). Artificial intelligence in central banking: benefits and risks of AI for central banks. In Industrial Applications of Big Data, AI, and Blockchain (pp. 70-82). </a:t>
            </a:r>
            <a:r>
              <a:rPr lang="en-US" sz="1200" i="1" dirty="0">
                <a:latin typeface="Calibri" panose="020F0502020204030204" pitchFamily="34" charset="0"/>
                <a:ea typeface="Calibri" panose="020F0502020204030204" pitchFamily="34" charset="0"/>
                <a:cs typeface="Times New Roman" panose="02020603050405020304" pitchFamily="18" charset="0"/>
              </a:rPr>
              <a:t>IGI Global</a:t>
            </a:r>
            <a:r>
              <a:rPr lang="en-US" sz="1200" dirty="0">
                <a:latin typeface="Calibri" panose="020F0502020204030204" pitchFamily="34" charset="0"/>
                <a:ea typeface="Calibri" panose="020F0502020204030204" pitchFamily="34" charset="0"/>
                <a:cs typeface="Times New Roman" panose="02020603050405020304" pitchFamily="18" charset="0"/>
              </a:rPr>
              <a:t>.</a:t>
            </a:r>
          </a:p>
          <a:p>
            <a:pPr>
              <a:spcAft>
                <a:spcPts val="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Routledge, B. R. (2018). Comments on: Big data in finance and the growth of large firms, by Juliane </a:t>
            </a:r>
            <a:r>
              <a:rPr lang="en-US" sz="1200" dirty="0" err="1">
                <a:latin typeface="Calibri" panose="020F0502020204030204" pitchFamily="34" charset="0"/>
                <a:ea typeface="Calibri" panose="020F0502020204030204" pitchFamily="34" charset="0"/>
                <a:cs typeface="Times New Roman" panose="02020603050405020304" pitchFamily="18" charset="0"/>
              </a:rPr>
              <a:t>Begenau</a:t>
            </a:r>
            <a:r>
              <a:rPr lang="en-US" sz="1200" dirty="0">
                <a:latin typeface="Calibri" panose="020F0502020204030204" pitchFamily="34" charset="0"/>
                <a:ea typeface="Calibri" panose="020F0502020204030204" pitchFamily="34" charset="0"/>
                <a:cs typeface="Times New Roman" panose="02020603050405020304" pitchFamily="18" charset="0"/>
              </a:rPr>
              <a:t> &amp; Maryam </a:t>
            </a:r>
            <a:r>
              <a:rPr lang="en-US" sz="1200" dirty="0" err="1">
                <a:latin typeface="Calibri" panose="020F0502020204030204" pitchFamily="34" charset="0"/>
                <a:ea typeface="Calibri" panose="020F0502020204030204" pitchFamily="34" charset="0"/>
                <a:cs typeface="Times New Roman" panose="02020603050405020304" pitchFamily="18" charset="0"/>
              </a:rPr>
              <a:t>Farboodi</a:t>
            </a:r>
            <a:r>
              <a:rPr lang="en-US" sz="1200" dirty="0">
                <a:latin typeface="Calibri" panose="020F0502020204030204" pitchFamily="34" charset="0"/>
                <a:ea typeface="Calibri" panose="020F0502020204030204" pitchFamily="34" charset="0"/>
                <a:cs typeface="Times New Roman" panose="02020603050405020304" pitchFamily="18" charset="0"/>
              </a:rPr>
              <a:t> &amp; Laura </a:t>
            </a:r>
            <a:r>
              <a:rPr lang="en-US" sz="1200" dirty="0" err="1">
                <a:latin typeface="Calibri" panose="020F0502020204030204" pitchFamily="34" charset="0"/>
                <a:ea typeface="Calibri" panose="020F0502020204030204" pitchFamily="34" charset="0"/>
                <a:cs typeface="Times New Roman" panose="02020603050405020304" pitchFamily="18" charset="0"/>
              </a:rPr>
              <a:t>Veldkamp</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i="1" dirty="0">
                <a:latin typeface="Calibri" panose="020F0502020204030204" pitchFamily="34" charset="0"/>
                <a:ea typeface="Calibri" panose="020F0502020204030204" pitchFamily="34" charset="0"/>
                <a:cs typeface="Times New Roman" panose="02020603050405020304" pitchFamily="18" charset="0"/>
              </a:rPr>
              <a:t>Journal of Monetary Economics, </a:t>
            </a:r>
            <a:r>
              <a:rPr lang="en-US" sz="1200" dirty="0">
                <a:latin typeface="Calibri" panose="020F0502020204030204" pitchFamily="34" charset="0"/>
                <a:ea typeface="Calibri" panose="020F0502020204030204" pitchFamily="34" charset="0"/>
                <a:cs typeface="Times New Roman" panose="02020603050405020304" pitchFamily="18" charset="0"/>
              </a:rPr>
              <a:t>97, 88-90.</a:t>
            </a:r>
          </a:p>
          <a:p>
            <a:pPr>
              <a:spcAft>
                <a:spcPts val="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err="1">
                <a:latin typeface="Calibri" panose="020F0502020204030204" pitchFamily="34" charset="0"/>
                <a:ea typeface="Calibri" panose="020F0502020204030204" pitchFamily="34" charset="0"/>
                <a:cs typeface="Times New Roman" panose="02020603050405020304" pitchFamily="18" charset="0"/>
              </a:rPr>
              <a:t>Shabsigh</a:t>
            </a:r>
            <a:r>
              <a:rPr lang="en-US" sz="1200" dirty="0">
                <a:latin typeface="Calibri" panose="020F0502020204030204" pitchFamily="34" charset="0"/>
                <a:ea typeface="Calibri" panose="020F0502020204030204" pitchFamily="34" charset="0"/>
                <a:cs typeface="Times New Roman" panose="02020603050405020304" pitchFamily="18" charset="0"/>
              </a:rPr>
              <a:t>, G. (2023). Generative Artificial Intelligence in Finance. </a:t>
            </a:r>
            <a:r>
              <a:rPr lang="en-US" sz="1200" i="1" dirty="0">
                <a:latin typeface="Calibri" panose="020F0502020204030204" pitchFamily="34" charset="0"/>
                <a:ea typeface="Calibri" panose="020F0502020204030204" pitchFamily="34" charset="0"/>
                <a:cs typeface="Times New Roman" panose="02020603050405020304" pitchFamily="18" charset="0"/>
              </a:rPr>
              <a:t>Fintech Notes</a:t>
            </a:r>
            <a:r>
              <a:rPr lang="en-US" sz="1200" dirty="0">
                <a:latin typeface="Calibri" panose="020F0502020204030204" pitchFamily="34" charset="0"/>
                <a:ea typeface="Calibri" panose="020F0502020204030204" pitchFamily="34" charset="0"/>
                <a:cs typeface="Times New Roman" panose="02020603050405020304" pitchFamily="18" charset="0"/>
              </a:rPr>
              <a:t>.</a:t>
            </a:r>
          </a:p>
          <a:p>
            <a:pPr>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0034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57BDF-C7F6-3FC1-2AC1-BB42AEFAC1A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91B7AFD-E0F0-E74C-ADF8-E560C99A6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3DA4B728-D6D8-FB46-BFF8-6126E7A16991}"/>
              </a:ext>
            </a:extLst>
          </p:cNvPr>
          <p:cNvSpPr>
            <a:spLocks noGrp="1"/>
          </p:cNvSpPr>
          <p:nvPr>
            <p:ph type="title"/>
          </p:nvPr>
        </p:nvSpPr>
        <p:spPr>
          <a:xfrm>
            <a:off x="646111" y="230910"/>
            <a:ext cx="10028977" cy="727034"/>
          </a:xfrm>
        </p:spPr>
        <p:txBody>
          <a:bodyPr>
            <a:normAutofit/>
          </a:bodyPr>
          <a:lstStyle/>
          <a:p>
            <a:r>
              <a:rPr lang="en-US" sz="3600" b="1" dirty="0" err="1">
                <a:solidFill>
                  <a:schemeClr val="bg1"/>
                </a:solidFill>
                <a:latin typeface="Calibri" panose="020F0502020204030204" pitchFamily="34" charset="0"/>
                <a:cs typeface="Calibri" panose="020F0502020204030204" pitchFamily="34" charset="0"/>
              </a:rPr>
              <a:t>C`ont’d</a:t>
            </a:r>
            <a:r>
              <a:rPr lang="en-US" sz="3600" b="1" dirty="0">
                <a:solidFill>
                  <a:schemeClr val="bg1"/>
                </a:solidFill>
                <a:latin typeface="Calibri" panose="020F0502020204030204" pitchFamily="34" charset="0"/>
                <a:cs typeface="Calibri" panose="020F0502020204030204" pitchFamily="34" charset="0"/>
              </a:rPr>
              <a:t>…</a:t>
            </a:r>
          </a:p>
        </p:txBody>
      </p:sp>
      <p:sp>
        <p:nvSpPr>
          <p:cNvPr id="10" name="Rectangle 9">
            <a:extLst>
              <a:ext uri="{FF2B5EF4-FFF2-40B4-BE49-F238E27FC236}">
                <a16:creationId xmlns:a16="http://schemas.microsoft.com/office/drawing/2014/main" id="{73F296CA-00D2-FA4D-9269-9DAD84C547A4}"/>
              </a:ext>
            </a:extLst>
          </p:cNvPr>
          <p:cNvSpPr/>
          <p:nvPr/>
        </p:nvSpPr>
        <p:spPr>
          <a:xfrm>
            <a:off x="1108952" y="1307201"/>
            <a:ext cx="9033753" cy="2677656"/>
          </a:xfrm>
          <a:prstGeom prst="rect">
            <a:avLst/>
          </a:prstGeom>
        </p:spPr>
        <p:txBody>
          <a:bodyPr wrap="square">
            <a:spAutoFit/>
          </a:bodyPr>
          <a:lstStyle/>
          <a:p>
            <a:pPr>
              <a:spcAft>
                <a:spcPts val="0"/>
              </a:spcAft>
            </a:pPr>
            <a:r>
              <a:rPr lang="en-US" sz="1200" dirty="0" err="1">
                <a:latin typeface="Calibri" panose="020F0502020204030204" pitchFamily="34" charset="0"/>
                <a:ea typeface="Calibri" panose="020F0502020204030204" pitchFamily="34" charset="0"/>
                <a:cs typeface="Times New Roman" panose="02020603050405020304" pitchFamily="18" charset="0"/>
              </a:rPr>
              <a:t>Shvimer</a:t>
            </a:r>
            <a:r>
              <a:rPr lang="en-US" sz="1200" dirty="0">
                <a:latin typeface="Calibri" panose="020F0502020204030204" pitchFamily="34" charset="0"/>
                <a:ea typeface="Calibri" panose="020F0502020204030204" pitchFamily="34" charset="0"/>
                <a:cs typeface="Times New Roman" panose="02020603050405020304" pitchFamily="18" charset="0"/>
              </a:rPr>
              <a:t>, Y., </a:t>
            </a:r>
            <a:r>
              <a:rPr lang="en-US" sz="1200" dirty="0" err="1">
                <a:latin typeface="Calibri" panose="020F0502020204030204" pitchFamily="34" charset="0"/>
                <a:ea typeface="Calibri" panose="020F0502020204030204" pitchFamily="34" charset="0"/>
                <a:cs typeface="Times New Roman" panose="02020603050405020304" pitchFamily="18" charset="0"/>
              </a:rPr>
              <a:t>Murinde</a:t>
            </a:r>
            <a:r>
              <a:rPr lang="en-US" sz="1200" dirty="0">
                <a:latin typeface="Calibri" panose="020F0502020204030204" pitchFamily="34" charset="0"/>
                <a:ea typeface="Calibri" panose="020F0502020204030204" pitchFamily="34" charset="0"/>
                <a:cs typeface="Times New Roman" panose="02020603050405020304" pitchFamily="18" charset="0"/>
              </a:rPr>
              <a:t>, V. and A. Hebron (2021). Forecasting the CBOE VIX with a hybrid LSTM-ARIMA model and sentiment analysis</a:t>
            </a:r>
            <a:r>
              <a:rPr lang="en-US" sz="1200" i="1" dirty="0">
                <a:latin typeface="Calibri" panose="020F0502020204030204" pitchFamily="34" charset="0"/>
                <a:ea typeface="Calibri" panose="020F0502020204030204" pitchFamily="34" charset="0"/>
                <a:cs typeface="Times New Roman" panose="02020603050405020304" pitchFamily="18" charset="0"/>
              </a:rPr>
              <a:t>.  Centre for Global Finance</a:t>
            </a:r>
            <a:r>
              <a:rPr lang="en-US"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err="1">
                <a:latin typeface="Calibri" panose="020F0502020204030204" pitchFamily="34" charset="0"/>
                <a:ea typeface="Calibri" panose="020F0502020204030204" pitchFamily="34" charset="0"/>
                <a:cs typeface="Times New Roman" panose="02020603050405020304" pitchFamily="18" charset="0"/>
              </a:rPr>
              <a:t>Subudhi</a:t>
            </a:r>
            <a:r>
              <a:rPr lang="en-US" sz="1200" dirty="0">
                <a:latin typeface="Calibri" panose="020F0502020204030204" pitchFamily="34" charset="0"/>
                <a:ea typeface="Calibri" panose="020F0502020204030204" pitchFamily="34" charset="0"/>
                <a:cs typeface="Times New Roman" panose="02020603050405020304" pitchFamily="18" charset="0"/>
              </a:rPr>
              <a:t>, S. R. I. H. A. R. I. (2019). Banking on artificial intelligence: Opportunities &amp; challenges for banks in India. </a:t>
            </a:r>
            <a:r>
              <a:rPr lang="en-US" sz="1200" i="1" dirty="0">
                <a:latin typeface="Calibri" panose="020F0502020204030204" pitchFamily="34" charset="0"/>
                <a:ea typeface="Calibri" panose="020F0502020204030204" pitchFamily="34" charset="0"/>
                <a:cs typeface="Times New Roman" panose="02020603050405020304" pitchFamily="18" charset="0"/>
              </a:rPr>
              <a:t>International Journal of Research in Commerce, Economics &amp; Management</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i="1" dirty="0">
                <a:latin typeface="Calibri" panose="020F0502020204030204" pitchFamily="34" charset="0"/>
                <a:ea typeface="Calibri" panose="020F0502020204030204" pitchFamily="34" charset="0"/>
                <a:cs typeface="Times New Roman" panose="02020603050405020304" pitchFamily="18" charset="0"/>
              </a:rPr>
              <a:t>9</a:t>
            </a:r>
            <a:r>
              <a:rPr lang="en-US" sz="1200" dirty="0">
                <a:latin typeface="Calibri" panose="020F0502020204030204" pitchFamily="34" charset="0"/>
                <a:ea typeface="Calibri" panose="020F0502020204030204" pitchFamily="34" charset="0"/>
                <a:cs typeface="Times New Roman" panose="02020603050405020304" pitchFamily="18" charset="0"/>
              </a:rPr>
              <a:t>(7).</a:t>
            </a:r>
          </a:p>
          <a:p>
            <a:pPr>
              <a:spcAft>
                <a:spcPts val="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err="1">
                <a:latin typeface="Calibri" panose="020F0502020204030204" pitchFamily="34" charset="0"/>
                <a:ea typeface="Calibri" panose="020F0502020204030204" pitchFamily="34" charset="0"/>
                <a:cs typeface="Times New Roman" panose="02020603050405020304" pitchFamily="18" charset="0"/>
              </a:rPr>
              <a:t>Tadapaneni</a:t>
            </a:r>
            <a:r>
              <a:rPr lang="en-US" sz="1200" dirty="0">
                <a:latin typeface="Calibri" panose="020F0502020204030204" pitchFamily="34" charset="0"/>
                <a:ea typeface="Calibri" panose="020F0502020204030204" pitchFamily="34" charset="0"/>
                <a:cs typeface="Times New Roman" panose="02020603050405020304" pitchFamily="18" charset="0"/>
              </a:rPr>
              <a:t>, N. R. (2019). Artificial intelligence in finance and investments. </a:t>
            </a:r>
            <a:r>
              <a:rPr lang="en-US" sz="1200" i="1" dirty="0">
                <a:latin typeface="Calibri" panose="020F0502020204030204" pitchFamily="34" charset="0"/>
                <a:ea typeface="Calibri" panose="020F0502020204030204" pitchFamily="34" charset="0"/>
                <a:cs typeface="Times New Roman" panose="02020603050405020304" pitchFamily="18" charset="0"/>
              </a:rPr>
              <a:t>International Journal of Innovative Research in Science, Engineering and Technology</a:t>
            </a:r>
            <a:r>
              <a:rPr lang="en-US" sz="1200" dirty="0">
                <a:latin typeface="Calibri" panose="020F0502020204030204" pitchFamily="34" charset="0"/>
                <a:ea typeface="Calibri" panose="020F0502020204030204" pitchFamily="34" charset="0"/>
                <a:cs typeface="Times New Roman" panose="02020603050405020304" pitchFamily="18" charset="0"/>
              </a:rPr>
              <a:t> 9 (5). </a:t>
            </a:r>
          </a:p>
          <a:p>
            <a:pPr>
              <a:spcAft>
                <a:spcPts val="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Veloso, M., Balch, T., </a:t>
            </a:r>
            <a:r>
              <a:rPr lang="en-US" sz="1200" dirty="0" err="1">
                <a:latin typeface="Calibri" panose="020F0502020204030204" pitchFamily="34" charset="0"/>
                <a:ea typeface="Calibri" panose="020F0502020204030204" pitchFamily="34" charset="0"/>
                <a:cs typeface="Times New Roman" panose="02020603050405020304" pitchFamily="18" charset="0"/>
              </a:rPr>
              <a:t>Borrajo</a:t>
            </a:r>
            <a:r>
              <a:rPr lang="en-US" sz="1200" dirty="0">
                <a:latin typeface="Calibri" panose="020F0502020204030204" pitchFamily="34" charset="0"/>
                <a:ea typeface="Calibri" panose="020F0502020204030204" pitchFamily="34" charset="0"/>
                <a:cs typeface="Times New Roman" panose="02020603050405020304" pitchFamily="18" charset="0"/>
              </a:rPr>
              <a:t>, D., Reddy, P., &amp; Shah, S. (2021). Artificial intelligence research in finance: discussion and examples</a:t>
            </a:r>
            <a:r>
              <a:rPr lang="en-US" sz="1200" i="1" dirty="0">
                <a:latin typeface="Calibri" panose="020F0502020204030204" pitchFamily="34" charset="0"/>
                <a:ea typeface="Calibri" panose="020F0502020204030204" pitchFamily="34" charset="0"/>
                <a:cs typeface="Times New Roman" panose="02020603050405020304" pitchFamily="18" charset="0"/>
              </a:rPr>
              <a:t>. Oxford Review of Economic Policy</a:t>
            </a:r>
            <a:r>
              <a:rPr lang="en-US" sz="1200" dirty="0">
                <a:latin typeface="Calibri" panose="020F0502020204030204" pitchFamily="34" charset="0"/>
                <a:ea typeface="Calibri" panose="020F0502020204030204" pitchFamily="34" charset="0"/>
                <a:cs typeface="Times New Roman" panose="02020603050405020304" pitchFamily="18" charset="0"/>
              </a:rPr>
              <a:t>, 37(3), 564-584.</a:t>
            </a:r>
          </a:p>
          <a:p>
            <a:pPr>
              <a:spcAft>
                <a:spcPts val="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err="1">
                <a:latin typeface="Calibri" panose="020F0502020204030204" pitchFamily="34" charset="0"/>
                <a:ea typeface="Calibri" panose="020F0502020204030204" pitchFamily="34" charset="0"/>
                <a:cs typeface="Times New Roman" panose="02020603050405020304" pitchFamily="18" charset="0"/>
              </a:rPr>
              <a:t>Wibisono</a:t>
            </a:r>
            <a:r>
              <a:rPr lang="en-US" sz="1200" dirty="0">
                <a:latin typeface="Calibri" panose="020F0502020204030204" pitchFamily="34" charset="0"/>
                <a:ea typeface="Calibri" panose="020F0502020204030204" pitchFamily="34" charset="0"/>
                <a:cs typeface="Times New Roman" panose="02020603050405020304" pitchFamily="18" charset="0"/>
              </a:rPr>
              <a:t>, O., Ari, H. D., </a:t>
            </a:r>
            <a:r>
              <a:rPr lang="en-US" sz="1200" dirty="0" err="1">
                <a:latin typeface="Calibri" panose="020F0502020204030204" pitchFamily="34" charset="0"/>
                <a:ea typeface="Calibri" panose="020F0502020204030204" pitchFamily="34" charset="0"/>
                <a:cs typeface="Times New Roman" panose="02020603050405020304" pitchFamily="18" charset="0"/>
              </a:rPr>
              <a:t>Widjanarti</a:t>
            </a:r>
            <a:r>
              <a:rPr lang="en-US" sz="1200" dirty="0">
                <a:latin typeface="Calibri" panose="020F0502020204030204" pitchFamily="34" charset="0"/>
                <a:ea typeface="Calibri" panose="020F0502020204030204" pitchFamily="34" charset="0"/>
                <a:cs typeface="Times New Roman" panose="02020603050405020304" pitchFamily="18" charset="0"/>
              </a:rPr>
              <a:t>, A., </a:t>
            </a:r>
            <a:r>
              <a:rPr lang="en-US" sz="1200" dirty="0" err="1">
                <a:latin typeface="Calibri" panose="020F0502020204030204" pitchFamily="34" charset="0"/>
                <a:ea typeface="Calibri" panose="020F0502020204030204" pitchFamily="34" charset="0"/>
                <a:cs typeface="Times New Roman" panose="02020603050405020304" pitchFamily="18" charset="0"/>
              </a:rPr>
              <a:t>Zulen</a:t>
            </a:r>
            <a:r>
              <a:rPr lang="en-US" sz="1200" dirty="0">
                <a:latin typeface="Calibri" panose="020F0502020204030204" pitchFamily="34" charset="0"/>
                <a:ea typeface="Calibri" panose="020F0502020204030204" pitchFamily="34" charset="0"/>
                <a:cs typeface="Times New Roman" panose="02020603050405020304" pitchFamily="18" charset="0"/>
              </a:rPr>
              <a:t>, A. A., &amp; Tissot, B. (2019). The use of big data analytics and artificial intelligence in central banking. </a:t>
            </a:r>
            <a:r>
              <a:rPr lang="en-US" sz="1200" i="1" dirty="0">
                <a:latin typeface="Calibri" panose="020F0502020204030204" pitchFamily="34" charset="0"/>
                <a:ea typeface="Calibri" panose="020F0502020204030204" pitchFamily="34" charset="0"/>
                <a:cs typeface="Times New Roman" panose="02020603050405020304" pitchFamily="18" charset="0"/>
              </a:rPr>
              <a:t>IFC Bulletins, Bank for International Settlements</a:t>
            </a:r>
            <a:r>
              <a:rPr lang="en-US" sz="1200" dirty="0">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597161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2CC0D3-97A1-BA46-89CB-1B2B2E7B34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2DD2670A-A282-CA42-A1A2-6DF8EB79AA67}"/>
              </a:ext>
            </a:extLst>
          </p:cNvPr>
          <p:cNvSpPr/>
          <p:nvPr/>
        </p:nvSpPr>
        <p:spPr>
          <a:xfrm>
            <a:off x="1097262" y="2291023"/>
            <a:ext cx="5400816" cy="1323439"/>
          </a:xfrm>
          <a:prstGeom prst="rect">
            <a:avLst/>
          </a:prstGeom>
        </p:spPr>
        <p:txBody>
          <a:bodyPr wrap="square">
            <a:spAutoFit/>
          </a:bodyPr>
          <a:lstStyle/>
          <a:p>
            <a:pPr>
              <a:spcAft>
                <a:spcPts val="0"/>
              </a:spcAft>
            </a:pPr>
            <a:r>
              <a:rPr lang="en-US" sz="8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Thank</a:t>
            </a:r>
            <a:r>
              <a:rPr lang="en-US" sz="8000" b="1" dirty="0">
                <a:solidFill>
                  <a:srgbClr val="FF9933"/>
                </a:solidFill>
                <a:latin typeface="Calibri" panose="020F0502020204030204" pitchFamily="34" charset="0"/>
                <a:ea typeface="Calibri" panose="020F0502020204030204" pitchFamily="34" charset="0"/>
                <a:cs typeface="Times New Roman" panose="02020603050405020304" pitchFamily="18" charset="0"/>
              </a:rPr>
              <a:t> You</a:t>
            </a:r>
            <a:endParaRPr lang="en-US" sz="8000" dirty="0">
              <a:solidFill>
                <a:srgbClr val="FF9933"/>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5407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DBFF73-23C2-1148-8DF6-5DA53DB30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0EDC8F-CB4D-40C4-C4D7-819A25044886}"/>
              </a:ext>
            </a:extLst>
          </p:cNvPr>
          <p:cNvSpPr>
            <a:spLocks noGrp="1"/>
          </p:cNvSpPr>
          <p:nvPr>
            <p:ph type="title"/>
          </p:nvPr>
        </p:nvSpPr>
        <p:spPr>
          <a:xfrm>
            <a:off x="1508768" y="2237131"/>
            <a:ext cx="2168287" cy="2127346"/>
          </a:xfrm>
        </p:spPr>
        <p:txBody>
          <a:bodyPr>
            <a:normAutofit/>
          </a:bodyPr>
          <a:lstStyle/>
          <a:p>
            <a:pPr algn="ctr"/>
            <a:r>
              <a:rPr lang="en-US" sz="3600" b="1" dirty="0">
                <a:solidFill>
                  <a:schemeClr val="bg1"/>
                </a:solidFill>
                <a:latin typeface="Calibri" panose="020F0502020204030204" pitchFamily="34" charset="0"/>
                <a:cs typeface="Calibri" panose="020F0502020204030204" pitchFamily="34" charset="0"/>
              </a:rPr>
              <a:t>What is Big Data?</a:t>
            </a:r>
          </a:p>
        </p:txBody>
      </p:sp>
      <p:sp>
        <p:nvSpPr>
          <p:cNvPr id="33" name="Content Placeholder 2">
            <a:extLst>
              <a:ext uri="{FF2B5EF4-FFF2-40B4-BE49-F238E27FC236}">
                <a16:creationId xmlns:a16="http://schemas.microsoft.com/office/drawing/2014/main" id="{7096E682-564D-3E69-61D4-82A96317A25C}"/>
              </a:ext>
            </a:extLst>
          </p:cNvPr>
          <p:cNvSpPr>
            <a:spLocks noGrp="1"/>
          </p:cNvSpPr>
          <p:nvPr>
            <p:ph idx="1"/>
          </p:nvPr>
        </p:nvSpPr>
        <p:spPr>
          <a:xfrm>
            <a:off x="5354535" y="1738953"/>
            <a:ext cx="4850859" cy="3261064"/>
          </a:xfrm>
        </p:spPr>
        <p:txBody>
          <a:bodyPr>
            <a:normAutofit/>
          </a:bodyPr>
          <a:lstStyle/>
          <a:p>
            <a:pPr marL="457200" marR="0" lvl="0" indent="-457200" algn="just">
              <a:lnSpc>
                <a:spcPct val="100000"/>
              </a:lnSpc>
              <a:spcBef>
                <a:spcPts val="1200"/>
              </a:spcBef>
              <a:spcAft>
                <a:spcPts val="1200"/>
              </a:spcAft>
              <a:buFont typeface="Wingdings" panose="05000000000000000000" pitchFamily="2" charset="2"/>
              <a:buChar char="§"/>
            </a:pPr>
            <a:r>
              <a:rPr lang="en-US" sz="1400" kern="100" dirty="0">
                <a:effectLst/>
                <a:latin typeface="Calibri Light" panose="020F0302020204030204" pitchFamily="34" charset="0"/>
                <a:ea typeface="Aptos" panose="020B0004020202020204" pitchFamily="34" charset="0"/>
                <a:cs typeface="Calibri Light" panose="020F0302020204030204" pitchFamily="34" charset="0"/>
              </a:rPr>
              <a:t>Big Data refers to extremely large and complex datasets that are too big to be processed using traditional data processing tools</a:t>
            </a:r>
          </a:p>
          <a:p>
            <a:pPr marL="457200" marR="0" lvl="0" indent="-457200" algn="just">
              <a:lnSpc>
                <a:spcPct val="100000"/>
              </a:lnSpc>
              <a:spcBef>
                <a:spcPts val="1200"/>
              </a:spcBef>
              <a:spcAft>
                <a:spcPts val="1200"/>
              </a:spcAft>
              <a:buFont typeface="Wingdings" panose="05000000000000000000" pitchFamily="2" charset="2"/>
              <a:buChar char="§"/>
            </a:pPr>
            <a:r>
              <a:rPr lang="en-US" sz="1400" kern="100" dirty="0">
                <a:effectLst/>
                <a:latin typeface="Calibri Light" panose="020F0302020204030204" pitchFamily="34" charset="0"/>
                <a:ea typeface="Aptos" panose="020B0004020202020204" pitchFamily="34" charset="0"/>
                <a:cs typeface="Calibri Light" panose="020F0302020204030204" pitchFamily="34" charset="0"/>
              </a:rPr>
              <a:t>These datasets can come from various sources, including social media, sensors, transactions, the Internet of Things (IoT), </a:t>
            </a:r>
            <a:r>
              <a:rPr lang="en-US" sz="1400" kern="100" dirty="0" err="1">
                <a:effectLst/>
                <a:latin typeface="Calibri Light" panose="020F0302020204030204" pitchFamily="34" charset="0"/>
                <a:ea typeface="Aptos" panose="020B0004020202020204" pitchFamily="34" charset="0"/>
                <a:cs typeface="Calibri Light" panose="020F0302020204030204" pitchFamily="34" charset="0"/>
              </a:rPr>
              <a:t>etc</a:t>
            </a:r>
            <a:r>
              <a:rPr lang="en-US" sz="1400" kern="100" dirty="0">
                <a:effectLst/>
                <a:latin typeface="Calibri Light" panose="020F0302020204030204" pitchFamily="34" charset="0"/>
                <a:ea typeface="Aptos" panose="020B0004020202020204" pitchFamily="34" charset="0"/>
                <a:cs typeface="Calibri Light" panose="020F0302020204030204" pitchFamily="34" charset="0"/>
              </a:rPr>
              <a:t>…</a:t>
            </a:r>
          </a:p>
          <a:p>
            <a:pPr marL="457200" marR="0" lvl="0" indent="-457200" algn="just">
              <a:lnSpc>
                <a:spcPct val="100000"/>
              </a:lnSpc>
              <a:spcBef>
                <a:spcPts val="1200"/>
              </a:spcBef>
              <a:spcAft>
                <a:spcPts val="1200"/>
              </a:spcAft>
              <a:buFont typeface="Wingdings" panose="05000000000000000000" pitchFamily="2" charset="2"/>
              <a:buChar char="§"/>
            </a:pPr>
            <a:r>
              <a:rPr lang="en-US" sz="1400" kern="100" dirty="0">
                <a:effectLst/>
                <a:latin typeface="Calibri Light" panose="020F0302020204030204" pitchFamily="34" charset="0"/>
                <a:ea typeface="Aptos" panose="020B0004020202020204" pitchFamily="34" charset="0"/>
                <a:cs typeface="Calibri Light" panose="020F0302020204030204" pitchFamily="34" charset="0"/>
              </a:rPr>
              <a:t>Data can be structured (like financial transactions) or unstructured (like social media posts)</a:t>
            </a:r>
          </a:p>
          <a:p>
            <a:pPr marL="457200" indent="-457200" algn="just">
              <a:lnSpc>
                <a:spcPct val="100000"/>
              </a:lnSpc>
              <a:spcBef>
                <a:spcPts val="1200"/>
              </a:spcBef>
              <a:spcAft>
                <a:spcPts val="1200"/>
              </a:spcAft>
              <a:buFont typeface="Wingdings" panose="05000000000000000000" pitchFamily="2" charset="2"/>
              <a:buChar char="§"/>
            </a:pPr>
            <a:r>
              <a:rPr lang="en-US" sz="1400" dirty="0">
                <a:effectLst/>
                <a:latin typeface="Calibri Light" panose="020F0302020204030204" pitchFamily="34" charset="0"/>
                <a:ea typeface="Aptos" panose="020B0004020202020204" pitchFamily="34" charset="0"/>
                <a:cs typeface="Calibri Light" panose="020F0302020204030204" pitchFamily="34" charset="0"/>
              </a:rPr>
              <a:t>The ‘Big Five’ of ‘Big Data’: The five defining dimensions or properties of Big Data</a:t>
            </a:r>
            <a:endParaRPr lang="en-US" sz="1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11368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C94B8C24-B73B-3D4E-802D-15773EA4E9D8}"/>
              </a:ext>
            </a:extLst>
          </p:cNvPr>
          <p:cNvSpPr/>
          <p:nvPr/>
        </p:nvSpPr>
        <p:spPr>
          <a:xfrm rot="2700000">
            <a:off x="10784327" y="1225459"/>
            <a:ext cx="1194071" cy="597034"/>
          </a:xfrm>
          <a:prstGeom prst="triangl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636A717-DAE3-E845-A417-E7A49CC0FF6E}"/>
              </a:ext>
            </a:extLst>
          </p:cNvPr>
          <p:cNvSpPr/>
          <p:nvPr/>
        </p:nvSpPr>
        <p:spPr>
          <a:xfrm>
            <a:off x="700391" y="1952017"/>
            <a:ext cx="10311320" cy="4066162"/>
          </a:xfrm>
          <a:prstGeom prst="rect">
            <a:avLst/>
          </a:prstGeom>
          <a:solidFill>
            <a:srgbClr val="27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76CF21-B986-E8E5-E207-5C85604C909A}"/>
              </a:ext>
            </a:extLst>
          </p:cNvPr>
          <p:cNvSpPr>
            <a:spLocks noGrp="1"/>
          </p:cNvSpPr>
          <p:nvPr>
            <p:ph type="title"/>
          </p:nvPr>
        </p:nvSpPr>
        <p:spPr>
          <a:xfrm>
            <a:off x="635012" y="683326"/>
            <a:ext cx="10919938" cy="745724"/>
          </a:xfrm>
        </p:spPr>
        <p:txBody>
          <a:bodyPr vert="horz" lIns="91440" tIns="45720" rIns="91440" bIns="45720" rtlCol="0" anchor="t">
            <a:noAutofit/>
          </a:bodyPr>
          <a:lstStyle/>
          <a:p>
            <a:pPr>
              <a:lnSpc>
                <a:spcPct val="90000"/>
              </a:lnSpc>
            </a:pPr>
            <a:r>
              <a:rPr lang="en-US" sz="3600" b="1" dirty="0">
                <a:effectLst/>
                <a:latin typeface="Calibri" panose="020F0502020204030204" pitchFamily="34" charset="0"/>
                <a:cs typeface="Calibri" panose="020F0502020204030204" pitchFamily="34" charset="0"/>
              </a:rPr>
              <a:t>The ‘Big Five’ of ‘Big Data’</a:t>
            </a:r>
            <a:br>
              <a:rPr lang="en-US" sz="3600" b="1" dirty="0">
                <a:effectLst/>
                <a:latin typeface="Calibri" panose="020F0502020204030204" pitchFamily="34" charset="0"/>
                <a:cs typeface="Calibri" panose="020F0502020204030204" pitchFamily="34" charset="0"/>
              </a:rPr>
            </a:br>
            <a:endParaRPr lang="en-US" sz="36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0014F87-DFE8-CF8B-0EFD-1EDA7FE14B27}"/>
              </a:ext>
            </a:extLst>
          </p:cNvPr>
          <p:cNvSpPr>
            <a:spLocks noGrp="1"/>
          </p:cNvSpPr>
          <p:nvPr>
            <p:ph sz="half" idx="1"/>
          </p:nvPr>
        </p:nvSpPr>
        <p:spPr>
          <a:xfrm>
            <a:off x="635012" y="1350337"/>
            <a:ext cx="4708715" cy="718412"/>
          </a:xfrm>
        </p:spPr>
        <p:txBody>
          <a:bodyPr vert="horz" lIns="91440" tIns="45720" rIns="91440" bIns="45720" rtlCol="0">
            <a:normAutofit/>
          </a:bodyPr>
          <a:lstStyle/>
          <a:p>
            <a:pPr marL="0" indent="0">
              <a:lnSpc>
                <a:spcPct val="100000"/>
              </a:lnSpc>
              <a:spcBef>
                <a:spcPts val="0"/>
              </a:spcBef>
              <a:buNone/>
            </a:pPr>
            <a:r>
              <a:rPr lang="en-US" sz="1400" b="1" dirty="0">
                <a:effectLst/>
                <a:latin typeface="Calibri" panose="020F0502020204030204" pitchFamily="34" charset="0"/>
                <a:cs typeface="Calibri" panose="020F0502020204030204" pitchFamily="34" charset="0"/>
              </a:rPr>
              <a:t>Big data</a:t>
            </a:r>
            <a:r>
              <a:rPr lang="en-US" sz="1400" dirty="0">
                <a:effectLst/>
                <a:latin typeface="Calibri" panose="020F0502020204030204" pitchFamily="34" charset="0"/>
                <a:cs typeface="Calibri" panose="020F0502020204030204" pitchFamily="34" charset="0"/>
              </a:rPr>
              <a:t>: datasets that are too large or complex to be dealt with by traditional data processing application software</a:t>
            </a:r>
          </a:p>
        </p:txBody>
      </p:sp>
      <p:pic>
        <p:nvPicPr>
          <p:cNvPr id="6" name="Content Placeholder 5" descr="A diagram of a big data&#10;&#10;Description automatically generated">
            <a:extLst>
              <a:ext uri="{FF2B5EF4-FFF2-40B4-BE49-F238E27FC236}">
                <a16:creationId xmlns:a16="http://schemas.microsoft.com/office/drawing/2014/main" id="{37DADC01-03CE-E09F-79E5-FD8E90A85A82}"/>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39409" y="1447613"/>
            <a:ext cx="5739229" cy="4084468"/>
          </a:xfrm>
          <a:prstGeom prst="rect">
            <a:avLst/>
          </a:prstGeom>
        </p:spPr>
      </p:pic>
      <p:sp>
        <p:nvSpPr>
          <p:cNvPr id="4" name="TextBox 3">
            <a:extLst>
              <a:ext uri="{FF2B5EF4-FFF2-40B4-BE49-F238E27FC236}">
                <a16:creationId xmlns:a16="http://schemas.microsoft.com/office/drawing/2014/main" id="{C1C81876-BF93-63F5-B0AE-2B99A1F767CE}"/>
              </a:ext>
            </a:extLst>
          </p:cNvPr>
          <p:cNvSpPr txBox="1"/>
          <p:nvPr/>
        </p:nvSpPr>
        <p:spPr>
          <a:xfrm>
            <a:off x="4917511" y="5379894"/>
            <a:ext cx="5813539" cy="430887"/>
          </a:xfrm>
          <a:prstGeom prst="rect">
            <a:avLst/>
          </a:prstGeom>
          <a:noFill/>
        </p:spPr>
        <p:txBody>
          <a:bodyPr wrap="square" rtlCol="0">
            <a:spAutoFit/>
          </a:bodyPr>
          <a:lstStyle/>
          <a:p>
            <a:pPr algn="r"/>
            <a:endParaRPr lang="sv-SE" sz="1100" i="1" dirty="0">
              <a:latin typeface="Times New Roman" panose="02020603050405020304" pitchFamily="18" charset="0"/>
              <a:cs typeface="Times New Roman" panose="02020603050405020304" pitchFamily="18" charset="0"/>
            </a:endParaRPr>
          </a:p>
          <a:p>
            <a:pPr algn="r"/>
            <a:r>
              <a:rPr lang="sv-SE" sz="1000" i="1" dirty="0">
                <a:solidFill>
                  <a:schemeClr val="bg1"/>
                </a:solidFill>
                <a:latin typeface="Times New Roman" panose="02020603050405020304" pitchFamily="18" charset="0"/>
                <a:cs typeface="Times New Roman" panose="02020603050405020304" pitchFamily="18" charset="0"/>
              </a:rPr>
              <a:t>Source: https://medium.com/@varunmishrait76/what-is-big-data-78a934cf4e4b</a:t>
            </a:r>
          </a:p>
        </p:txBody>
      </p:sp>
      <p:sp>
        <p:nvSpPr>
          <p:cNvPr id="5" name="Rectangle 4">
            <a:extLst>
              <a:ext uri="{FF2B5EF4-FFF2-40B4-BE49-F238E27FC236}">
                <a16:creationId xmlns:a16="http://schemas.microsoft.com/office/drawing/2014/main" id="{58441E3C-10F2-DB41-8D4E-E3AE5F44CFC0}"/>
              </a:ext>
            </a:extLst>
          </p:cNvPr>
          <p:cNvSpPr/>
          <p:nvPr/>
        </p:nvSpPr>
        <p:spPr>
          <a:xfrm>
            <a:off x="862609" y="2208094"/>
            <a:ext cx="4714583" cy="3323987"/>
          </a:xfrm>
          <a:prstGeom prst="rect">
            <a:avLst/>
          </a:prstGeom>
        </p:spPr>
        <p:txBody>
          <a:bodyPr wrap="square">
            <a:spAutoFit/>
          </a:bodyPr>
          <a:lstStyle/>
          <a:p>
            <a:pPr>
              <a:lnSpc>
                <a:spcPct val="100000"/>
              </a:lnSpc>
              <a:spcBef>
                <a:spcPts val="0"/>
              </a:spcBef>
            </a:pPr>
            <a:r>
              <a:rPr lang="en-US" sz="1400" b="1" dirty="0">
                <a:solidFill>
                  <a:schemeClr val="bg1"/>
                </a:solidFill>
                <a:latin typeface="Calibri" panose="020F0502020204030204" pitchFamily="34" charset="0"/>
                <a:cs typeface="Calibri" panose="020F0502020204030204" pitchFamily="34" charset="0"/>
              </a:rPr>
              <a:t>Big data has 5 distinct characteristics:</a:t>
            </a:r>
          </a:p>
          <a:p>
            <a:pPr>
              <a:lnSpc>
                <a:spcPct val="100000"/>
              </a:lnSpc>
              <a:spcBef>
                <a:spcPts val="0"/>
              </a:spcBef>
            </a:pPr>
            <a:endParaRPr lang="en-US" sz="1400" dirty="0">
              <a:solidFill>
                <a:schemeClr val="bg1"/>
              </a:solidFill>
              <a:latin typeface="Calibri" panose="020F0502020204030204" pitchFamily="34" charset="0"/>
              <a:cs typeface="Calibri" panose="020F0502020204030204" pitchFamily="34" charset="0"/>
            </a:endParaRPr>
          </a:p>
          <a:p>
            <a:pPr marL="628650" lvl="0" indent="-285750">
              <a:lnSpc>
                <a:spcPct val="100000"/>
              </a:lnSpc>
              <a:spcBef>
                <a:spcPts val="0"/>
              </a:spcBef>
              <a:buFont typeface="Arial" panose="020B0604020202020204" pitchFamily="34" charset="0"/>
              <a:buChar char="•"/>
            </a:pPr>
            <a:r>
              <a:rPr lang="en-US" sz="1400" b="1" dirty="0">
                <a:solidFill>
                  <a:schemeClr val="bg1"/>
                </a:solidFill>
                <a:latin typeface="Calibri" panose="020F0502020204030204" pitchFamily="34" charset="0"/>
                <a:cs typeface="Calibri" panose="020F0502020204030204" pitchFamily="34" charset="0"/>
              </a:rPr>
              <a:t>Volume </a:t>
            </a:r>
            <a:r>
              <a:rPr lang="en-US" sz="1400" dirty="0">
                <a:solidFill>
                  <a:schemeClr val="bg1"/>
                </a:solidFill>
                <a:latin typeface="Calibri" panose="020F0502020204030204" pitchFamily="34" charset="0"/>
                <a:cs typeface="Calibri" panose="020F0502020204030204" pitchFamily="34" charset="0"/>
              </a:rPr>
              <a:t>– scale of data; i.e., the volume of data being generated </a:t>
            </a:r>
          </a:p>
          <a:p>
            <a:pPr marL="628650" lvl="0" indent="-285750">
              <a:lnSpc>
                <a:spcPct val="100000"/>
              </a:lnSpc>
              <a:spcBef>
                <a:spcPts val="0"/>
              </a:spcBef>
              <a:buFont typeface="Arial" panose="020B0604020202020204" pitchFamily="34" charset="0"/>
              <a:buChar char="•"/>
            </a:pPr>
            <a:endParaRPr lang="en-US" sz="1400" dirty="0">
              <a:solidFill>
                <a:schemeClr val="bg1"/>
              </a:solidFill>
              <a:latin typeface="Calibri" panose="020F0502020204030204" pitchFamily="34" charset="0"/>
              <a:cs typeface="Calibri" panose="020F0502020204030204" pitchFamily="34" charset="0"/>
            </a:endParaRPr>
          </a:p>
          <a:p>
            <a:pPr marL="628650" lvl="0" indent="-285750">
              <a:lnSpc>
                <a:spcPct val="100000"/>
              </a:lnSpc>
              <a:spcBef>
                <a:spcPts val="0"/>
              </a:spcBef>
              <a:buFont typeface="Arial" panose="020B0604020202020204" pitchFamily="34" charset="0"/>
              <a:buChar char="•"/>
            </a:pPr>
            <a:r>
              <a:rPr lang="en-US" sz="1400" b="1" dirty="0">
                <a:solidFill>
                  <a:schemeClr val="bg1"/>
                </a:solidFill>
                <a:latin typeface="Calibri" panose="020F0502020204030204" pitchFamily="34" charset="0"/>
                <a:cs typeface="Calibri" panose="020F0502020204030204" pitchFamily="34" charset="0"/>
              </a:rPr>
              <a:t>Veracity</a:t>
            </a:r>
            <a:r>
              <a:rPr lang="en-US" sz="1400" dirty="0">
                <a:solidFill>
                  <a:schemeClr val="bg1"/>
                </a:solidFill>
                <a:latin typeface="Calibri" panose="020F0502020204030204" pitchFamily="34" charset="0"/>
                <a:cs typeface="Calibri" panose="020F0502020204030204" pitchFamily="34" charset="0"/>
              </a:rPr>
              <a:t> – the uncertainty of data, i.e., the discrepancies inherent in the data</a:t>
            </a:r>
          </a:p>
          <a:p>
            <a:pPr marL="628650" lvl="0" indent="-285750">
              <a:lnSpc>
                <a:spcPct val="100000"/>
              </a:lnSpc>
              <a:spcBef>
                <a:spcPts val="0"/>
              </a:spcBef>
              <a:buFont typeface="Arial" panose="020B0604020202020204" pitchFamily="34" charset="0"/>
              <a:buChar char="•"/>
            </a:pPr>
            <a:endParaRPr lang="en-US" sz="1400" dirty="0">
              <a:solidFill>
                <a:schemeClr val="bg1"/>
              </a:solidFill>
              <a:latin typeface="Calibri" panose="020F0502020204030204" pitchFamily="34" charset="0"/>
              <a:cs typeface="Calibri" panose="020F0502020204030204" pitchFamily="34" charset="0"/>
            </a:endParaRPr>
          </a:p>
          <a:p>
            <a:pPr marL="628650" lvl="0" indent="-285750">
              <a:lnSpc>
                <a:spcPct val="100000"/>
              </a:lnSpc>
              <a:spcBef>
                <a:spcPts val="0"/>
              </a:spcBef>
              <a:buFont typeface="Arial" panose="020B0604020202020204" pitchFamily="34" charset="0"/>
              <a:buChar char="•"/>
            </a:pPr>
            <a:r>
              <a:rPr lang="en-US" sz="1400" b="1" dirty="0">
                <a:solidFill>
                  <a:schemeClr val="bg1"/>
                </a:solidFill>
                <a:latin typeface="Calibri" panose="020F0502020204030204" pitchFamily="34" charset="0"/>
                <a:cs typeface="Calibri" panose="020F0502020204030204" pitchFamily="34" charset="0"/>
              </a:rPr>
              <a:t>Value</a:t>
            </a:r>
            <a:r>
              <a:rPr lang="en-US" sz="1400" dirty="0">
                <a:solidFill>
                  <a:schemeClr val="bg1"/>
                </a:solidFill>
                <a:latin typeface="Calibri" panose="020F0502020204030204" pitchFamily="34" charset="0"/>
                <a:cs typeface="Calibri" panose="020F0502020204030204" pitchFamily="34" charset="0"/>
              </a:rPr>
              <a:t> – it is critical not only to have access to data but also to have data that is usable</a:t>
            </a:r>
          </a:p>
          <a:p>
            <a:pPr marL="628650" lvl="0" indent="-285750">
              <a:lnSpc>
                <a:spcPct val="100000"/>
              </a:lnSpc>
              <a:spcBef>
                <a:spcPts val="0"/>
              </a:spcBef>
              <a:buFont typeface="Arial" panose="020B0604020202020204" pitchFamily="34" charset="0"/>
              <a:buChar char="•"/>
            </a:pPr>
            <a:endParaRPr lang="en-US" sz="1400" dirty="0">
              <a:solidFill>
                <a:schemeClr val="bg1"/>
              </a:solidFill>
              <a:latin typeface="Calibri" panose="020F0502020204030204" pitchFamily="34" charset="0"/>
              <a:cs typeface="Calibri" panose="020F0502020204030204" pitchFamily="34" charset="0"/>
            </a:endParaRPr>
          </a:p>
          <a:p>
            <a:pPr marL="628650" lvl="0" indent="-285750">
              <a:lnSpc>
                <a:spcPct val="100000"/>
              </a:lnSpc>
              <a:spcBef>
                <a:spcPts val="0"/>
              </a:spcBef>
              <a:buFont typeface="Arial" panose="020B0604020202020204" pitchFamily="34" charset="0"/>
              <a:buChar char="•"/>
            </a:pPr>
            <a:r>
              <a:rPr lang="en-US" sz="1400" b="1" dirty="0">
                <a:solidFill>
                  <a:schemeClr val="bg1"/>
                </a:solidFill>
                <a:latin typeface="Calibri" panose="020F0502020204030204" pitchFamily="34" charset="0"/>
                <a:cs typeface="Calibri" panose="020F0502020204030204" pitchFamily="34" charset="0"/>
              </a:rPr>
              <a:t>Velocity</a:t>
            </a:r>
            <a:r>
              <a:rPr lang="en-US" sz="1400" dirty="0">
                <a:solidFill>
                  <a:schemeClr val="bg1"/>
                </a:solidFill>
                <a:latin typeface="Calibri" panose="020F0502020204030204" pitchFamily="34" charset="0"/>
                <a:cs typeface="Calibri" panose="020F0502020204030204" pitchFamily="34" charset="0"/>
              </a:rPr>
              <a:t> – the speed at which data is emanating and changing between different datasets</a:t>
            </a:r>
          </a:p>
          <a:p>
            <a:pPr marL="628650" lvl="0" indent="-285750">
              <a:lnSpc>
                <a:spcPct val="100000"/>
              </a:lnSpc>
              <a:spcBef>
                <a:spcPts val="0"/>
              </a:spcBef>
              <a:buFont typeface="Arial" panose="020B0604020202020204" pitchFamily="34" charset="0"/>
              <a:buChar char="•"/>
            </a:pPr>
            <a:endParaRPr lang="en-US" sz="1400" dirty="0">
              <a:solidFill>
                <a:schemeClr val="bg1"/>
              </a:solidFill>
              <a:latin typeface="Calibri" panose="020F0502020204030204" pitchFamily="34" charset="0"/>
              <a:cs typeface="Calibri" panose="020F0502020204030204" pitchFamily="34" charset="0"/>
            </a:endParaRPr>
          </a:p>
          <a:p>
            <a:pPr marL="628650" lvl="0" indent="-285750">
              <a:lnSpc>
                <a:spcPct val="100000"/>
              </a:lnSpc>
              <a:spcBef>
                <a:spcPts val="0"/>
              </a:spcBef>
              <a:buFont typeface="Arial" panose="020B0604020202020204" pitchFamily="34" charset="0"/>
              <a:buChar char="•"/>
            </a:pPr>
            <a:r>
              <a:rPr lang="en-US" sz="1400" b="1" dirty="0">
                <a:solidFill>
                  <a:schemeClr val="bg1"/>
                </a:solidFill>
                <a:latin typeface="Calibri" panose="020F0502020204030204" pitchFamily="34" charset="0"/>
                <a:cs typeface="Calibri" panose="020F0502020204030204" pitchFamily="34" charset="0"/>
              </a:rPr>
              <a:t>Variety</a:t>
            </a:r>
            <a:r>
              <a:rPr lang="en-US" sz="1400" dirty="0">
                <a:solidFill>
                  <a:schemeClr val="bg1"/>
                </a:solidFill>
                <a:latin typeface="Calibri" panose="020F0502020204030204" pitchFamily="34" charset="0"/>
                <a:cs typeface="Calibri" panose="020F0502020204030204" pitchFamily="34" charset="0"/>
              </a:rPr>
              <a:t> –different forms of data</a:t>
            </a:r>
          </a:p>
        </p:txBody>
      </p:sp>
    </p:spTree>
    <p:extLst>
      <p:ext uri="{BB962C8B-B14F-4D97-AF65-F5344CB8AC3E}">
        <p14:creationId xmlns:p14="http://schemas.microsoft.com/office/powerpoint/2010/main" val="2872910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A0311-F9A1-D632-893D-05323AC8E5F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A869583-3358-CD46-A616-4E3CE29C8B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9377BD-05B6-7CF3-160B-4EFB924C4362}"/>
              </a:ext>
            </a:extLst>
          </p:cNvPr>
          <p:cNvSpPr>
            <a:spLocks noGrp="1"/>
          </p:cNvSpPr>
          <p:nvPr>
            <p:ph type="title"/>
          </p:nvPr>
        </p:nvSpPr>
        <p:spPr>
          <a:xfrm>
            <a:off x="3774332" y="562965"/>
            <a:ext cx="7697821" cy="907996"/>
          </a:xfrm>
        </p:spPr>
        <p:txBody>
          <a:bodyPr>
            <a:normAutofit/>
          </a:bodyPr>
          <a:lstStyle/>
          <a:p>
            <a:r>
              <a:rPr lang="en-US" sz="3600" b="1" dirty="0">
                <a:solidFill>
                  <a:schemeClr val="bg1"/>
                </a:solidFill>
                <a:latin typeface="Calibri" panose="020F0502020204030204" pitchFamily="34" charset="0"/>
                <a:cs typeface="Calibri" panose="020F0502020204030204" pitchFamily="34" charset="0"/>
              </a:rPr>
              <a:t>What is Artificial Intelligence (AI)?</a:t>
            </a:r>
          </a:p>
        </p:txBody>
      </p:sp>
      <p:sp>
        <p:nvSpPr>
          <p:cNvPr id="4" name="Text Placeholder 3">
            <a:extLst>
              <a:ext uri="{FF2B5EF4-FFF2-40B4-BE49-F238E27FC236}">
                <a16:creationId xmlns:a16="http://schemas.microsoft.com/office/drawing/2014/main" id="{00406465-157F-F1BB-5AA2-3CB1852A62E1}"/>
              </a:ext>
            </a:extLst>
          </p:cNvPr>
          <p:cNvSpPr>
            <a:spLocks noGrp="1"/>
          </p:cNvSpPr>
          <p:nvPr>
            <p:ph idx="1"/>
          </p:nvPr>
        </p:nvSpPr>
        <p:spPr>
          <a:xfrm>
            <a:off x="3826214" y="1898688"/>
            <a:ext cx="6919608" cy="3244001"/>
          </a:xfrm>
        </p:spPr>
        <p:txBody>
          <a:bodyPr>
            <a:normAutofit/>
          </a:bodyPr>
          <a:lstStyle/>
          <a:p>
            <a:pPr marL="457200" indent="-457200" algn="just">
              <a:buFont typeface="Wingdings" panose="05000000000000000000" pitchFamily="2" charset="2"/>
              <a:buChar char="§"/>
            </a:pPr>
            <a:r>
              <a:rPr lang="en-US" sz="1400" dirty="0">
                <a:latin typeface="Calibri Light" panose="020F0302020204030204" pitchFamily="34" charset="0"/>
                <a:cs typeface="Calibri Light" panose="020F0302020204030204" pitchFamily="34" charset="0"/>
              </a:rPr>
              <a:t>International Finance Corporation (IFC) defines Artificial intelligence (AI) as “the science of making machines act in rational, intelligent ways”</a:t>
            </a:r>
          </a:p>
          <a:p>
            <a:pPr marL="457200" indent="-457200" algn="just">
              <a:buFont typeface="Wingdings" panose="05000000000000000000" pitchFamily="2" charset="2"/>
              <a:buChar char="§"/>
            </a:pPr>
            <a:r>
              <a:rPr lang="en-US" sz="1400" dirty="0">
                <a:latin typeface="Calibri Light" panose="020F0302020204030204" pitchFamily="34" charset="0"/>
                <a:cs typeface="Calibri Light" panose="020F0302020204030204" pitchFamily="34" charset="0"/>
              </a:rPr>
              <a:t>These smart machines simulate human intelligence processes to perform tasks that require human intelligence - tasks such as reasoning, learning, problem-solving, understanding natural language, perception, and decision-making</a:t>
            </a:r>
          </a:p>
          <a:p>
            <a:pPr marL="457200" indent="-457200" algn="just">
              <a:buFont typeface="Wingdings" panose="05000000000000000000" pitchFamily="2" charset="2"/>
              <a:buChar char="§"/>
            </a:pPr>
            <a:r>
              <a:rPr lang="en-US" sz="1400" dirty="0">
                <a:latin typeface="Calibri Light" panose="020F0302020204030204" pitchFamily="34" charset="0"/>
                <a:cs typeface="Calibri Light" panose="020F0302020204030204" pitchFamily="34" charset="0"/>
              </a:rPr>
              <a:t>Existing literature distinguishes between two types of AI:</a:t>
            </a:r>
          </a:p>
          <a:p>
            <a:pPr marL="804672" lvl="1" indent="-457200" algn="just">
              <a:lnSpc>
                <a:spcPct val="100000"/>
              </a:lnSpc>
              <a:spcBef>
                <a:spcPts val="1200"/>
              </a:spcBef>
              <a:spcAft>
                <a:spcPts val="1200"/>
              </a:spcAft>
              <a:buFont typeface="Arial" panose="020B0604020202020204" pitchFamily="34" charset="0"/>
              <a:buChar char="•"/>
            </a:pPr>
            <a:r>
              <a:rPr lang="en-US" sz="1400" b="1" dirty="0">
                <a:latin typeface="Calibri" panose="020F0502020204030204" pitchFamily="34" charset="0"/>
                <a:cs typeface="Calibri" panose="020F0502020204030204" pitchFamily="34" charset="0"/>
              </a:rPr>
              <a:t>Narrow AI: </a:t>
            </a:r>
            <a:r>
              <a:rPr lang="en-US" sz="1400" dirty="0">
                <a:latin typeface="Calibri Light" panose="020F0302020204030204" pitchFamily="34" charset="0"/>
                <a:cs typeface="Calibri Light" panose="020F0302020204030204" pitchFamily="34" charset="0"/>
              </a:rPr>
              <a:t>AI systems that are designed to perform a specific task, such as image recognition or language translation</a:t>
            </a:r>
          </a:p>
          <a:p>
            <a:pPr marL="804672" lvl="1" indent="-457200" algn="just">
              <a:lnSpc>
                <a:spcPct val="100000"/>
              </a:lnSpc>
              <a:spcBef>
                <a:spcPts val="1200"/>
              </a:spcBef>
              <a:spcAft>
                <a:spcPts val="1200"/>
              </a:spcAft>
              <a:buFont typeface="Arial" panose="020B0604020202020204" pitchFamily="34" charset="0"/>
              <a:buChar char="•"/>
            </a:pPr>
            <a:r>
              <a:rPr lang="en-US" sz="1400" b="1" dirty="0">
                <a:latin typeface="Calibri" panose="020F0502020204030204" pitchFamily="34" charset="0"/>
                <a:cs typeface="Calibri" panose="020F0502020204030204" pitchFamily="34" charset="0"/>
              </a:rPr>
              <a:t>General AI: </a:t>
            </a:r>
            <a:r>
              <a:rPr lang="en-US" sz="1400" dirty="0">
                <a:latin typeface="Calibri Light" panose="020F0302020204030204" pitchFamily="34" charset="0"/>
                <a:cs typeface="Calibri Light" panose="020F0302020204030204" pitchFamily="34" charset="0"/>
              </a:rPr>
              <a:t>a theoretical AI that would be capable of performing any intellectual task that a human can do</a:t>
            </a:r>
          </a:p>
        </p:txBody>
      </p:sp>
    </p:spTree>
    <p:extLst>
      <p:ext uri="{BB962C8B-B14F-4D97-AF65-F5344CB8AC3E}">
        <p14:creationId xmlns:p14="http://schemas.microsoft.com/office/powerpoint/2010/main" val="3095613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E27EA5-D972-224E-B2DB-0D5617BF04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E5FBB5-59BF-91CC-9379-A687DCB759E6}"/>
              </a:ext>
            </a:extLst>
          </p:cNvPr>
          <p:cNvSpPr>
            <a:spLocks noGrp="1"/>
          </p:cNvSpPr>
          <p:nvPr>
            <p:ph type="title"/>
          </p:nvPr>
        </p:nvSpPr>
        <p:spPr>
          <a:xfrm>
            <a:off x="3459236" y="612033"/>
            <a:ext cx="5967846" cy="806196"/>
          </a:xfrm>
        </p:spPr>
        <p:txBody>
          <a:bodyPr>
            <a:no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What is AI? Cont’d…</a:t>
            </a:r>
          </a:p>
        </p:txBody>
      </p:sp>
      <p:sp>
        <p:nvSpPr>
          <p:cNvPr id="3" name="Content Placeholder 2">
            <a:extLst>
              <a:ext uri="{FF2B5EF4-FFF2-40B4-BE49-F238E27FC236}">
                <a16:creationId xmlns:a16="http://schemas.microsoft.com/office/drawing/2014/main" id="{788D5FF2-322F-1D43-B45B-26AC610E24B9}"/>
              </a:ext>
            </a:extLst>
          </p:cNvPr>
          <p:cNvSpPr>
            <a:spLocks noGrp="1"/>
          </p:cNvSpPr>
          <p:nvPr>
            <p:ph idx="1"/>
          </p:nvPr>
        </p:nvSpPr>
        <p:spPr>
          <a:xfrm>
            <a:off x="3514926" y="1826405"/>
            <a:ext cx="3326861" cy="3439501"/>
          </a:xfrm>
        </p:spPr>
        <p:txBody>
          <a:bodyPr>
            <a:normAutofit/>
          </a:bodyPr>
          <a:lstStyle/>
          <a:p>
            <a:pPr marL="457200" indent="-457200">
              <a:lnSpc>
                <a:spcPct val="100000"/>
              </a:lnSpc>
              <a:spcBef>
                <a:spcPts val="600"/>
              </a:spcBef>
              <a:spcAft>
                <a:spcPts val="600"/>
              </a:spcAft>
              <a:buFont typeface="Wingdings" panose="05000000000000000000" pitchFamily="2" charset="2"/>
              <a:buChar char="§"/>
            </a:pPr>
            <a:r>
              <a:rPr lang="en-US" sz="1400" kern="100" dirty="0">
                <a:effectLst/>
                <a:latin typeface="Calibri Light" panose="020F0302020204030204" pitchFamily="34" charset="0"/>
                <a:ea typeface="Aptos" panose="020B0004020202020204" pitchFamily="34" charset="0"/>
                <a:cs typeface="Calibri Light" panose="020F0302020204030204" pitchFamily="34" charset="0"/>
              </a:rPr>
              <a:t>Examples of AI are Face ID, the search algorithm, the recommendation algorithm,</a:t>
            </a:r>
            <a:r>
              <a:rPr lang="en-US" sz="1400" kern="100" dirty="0">
                <a:latin typeface="Calibri Light" panose="020F0302020204030204" pitchFamily="34" charset="0"/>
                <a:ea typeface="Aptos" panose="020B0004020202020204" pitchFamily="34" charset="0"/>
                <a:cs typeface="Calibri Light" panose="020F0302020204030204" pitchFamily="34" charset="0"/>
              </a:rPr>
              <a:t> </a:t>
            </a:r>
            <a:r>
              <a:rPr lang="en-US" sz="1400" kern="100" dirty="0">
                <a:effectLst/>
                <a:latin typeface="Calibri Light" panose="020F0302020204030204" pitchFamily="34" charset="0"/>
                <a:ea typeface="Aptos" panose="020B0004020202020204" pitchFamily="34" charset="0"/>
                <a:cs typeface="Calibri Light" panose="020F0302020204030204" pitchFamily="34" charset="0"/>
              </a:rPr>
              <a:t>algorithmic trading in financial markets</a:t>
            </a:r>
          </a:p>
          <a:p>
            <a:pPr marL="457200" indent="-457200">
              <a:lnSpc>
                <a:spcPct val="100000"/>
              </a:lnSpc>
              <a:spcBef>
                <a:spcPts val="600"/>
              </a:spcBef>
              <a:spcAft>
                <a:spcPts val="600"/>
              </a:spcAft>
              <a:buFont typeface="Wingdings" panose="05000000000000000000" pitchFamily="2" charset="2"/>
              <a:buChar char="§"/>
            </a:pPr>
            <a:r>
              <a:rPr lang="en-US" sz="1400" kern="100" dirty="0">
                <a:latin typeface="Calibri Light" panose="020F0302020204030204" pitchFamily="34" charset="0"/>
                <a:ea typeface="Aptos" panose="020B0004020202020204" pitchFamily="34" charset="0"/>
                <a:cs typeface="Calibri Light" panose="020F0302020204030204" pitchFamily="34" charset="0"/>
              </a:rPr>
              <a:t>Examples of generative AI are Copilot, Google’s Bard, ChatGPT, or DALL-E from OpenAI</a:t>
            </a:r>
          </a:p>
          <a:p>
            <a:pPr marL="457200" indent="-457200">
              <a:lnSpc>
                <a:spcPct val="100000"/>
              </a:lnSpc>
              <a:spcBef>
                <a:spcPts val="600"/>
              </a:spcBef>
              <a:spcAft>
                <a:spcPts val="600"/>
              </a:spcAft>
              <a:buFont typeface="Wingdings" panose="05000000000000000000" pitchFamily="2" charset="2"/>
              <a:buChar char="§"/>
            </a:pPr>
            <a:r>
              <a:rPr lang="en-US" sz="1400" kern="100" dirty="0">
                <a:effectLst/>
                <a:latin typeface="Calibri Light" panose="020F0302020204030204" pitchFamily="34" charset="0"/>
                <a:ea typeface="Aptos" panose="020B0004020202020204" pitchFamily="34" charset="0"/>
                <a:cs typeface="Calibri Light" panose="020F0302020204030204" pitchFamily="34" charset="0"/>
              </a:rPr>
              <a:t>Their applications include but are not limited to, healthcare and pharmaceutical services, manufacturing, and financial services</a:t>
            </a:r>
            <a:endParaRPr lang="en-US" sz="1400" dirty="0">
              <a:latin typeface="Calibri Light" panose="020F0302020204030204" pitchFamily="34" charset="0"/>
              <a:cs typeface="Calibri Light" panose="020F0302020204030204" pitchFamily="34" charset="0"/>
            </a:endParaRPr>
          </a:p>
        </p:txBody>
      </p:sp>
      <p:pic>
        <p:nvPicPr>
          <p:cNvPr id="6" name="Picture 5" descr="3D art of a person">
            <a:extLst>
              <a:ext uri="{FF2B5EF4-FFF2-40B4-BE49-F238E27FC236}">
                <a16:creationId xmlns:a16="http://schemas.microsoft.com/office/drawing/2014/main" id="{19683F87-A7AD-AF76-D5E8-EDF609DBF96C}"/>
              </a:ext>
            </a:extLst>
          </p:cNvPr>
          <p:cNvPicPr>
            <a:picLocks noChangeAspect="1"/>
          </p:cNvPicPr>
          <p:nvPr/>
        </p:nvPicPr>
        <p:blipFill rotWithShape="1">
          <a:blip r:embed="rId3"/>
          <a:srcRect l="4090" t="11565" r="7044" b="20923"/>
          <a:stretch/>
        </p:blipFill>
        <p:spPr>
          <a:xfrm>
            <a:off x="7505229" y="1527350"/>
            <a:ext cx="3843707" cy="3654250"/>
          </a:xfrm>
          <a:prstGeom prst="rect">
            <a:avLst/>
          </a:prstGeom>
        </p:spPr>
      </p:pic>
    </p:spTree>
    <p:extLst>
      <p:ext uri="{BB962C8B-B14F-4D97-AF65-F5344CB8AC3E}">
        <p14:creationId xmlns:p14="http://schemas.microsoft.com/office/powerpoint/2010/main" val="2854123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31EC5-84BA-77BF-9606-35A7507121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BE2E6E-26E4-5E61-3F4A-3772ECD7ED87}"/>
              </a:ext>
            </a:extLst>
          </p:cNvPr>
          <p:cNvSpPr>
            <a:spLocks noGrp="1"/>
          </p:cNvSpPr>
          <p:nvPr>
            <p:ph type="title" idx="4294967295"/>
          </p:nvPr>
        </p:nvSpPr>
        <p:spPr>
          <a:xfrm>
            <a:off x="0" y="343711"/>
            <a:ext cx="12192000" cy="708025"/>
          </a:xfrm>
        </p:spPr>
        <p:txBody>
          <a:bodyPr>
            <a:noAutofit/>
          </a:bodyPr>
          <a:lstStyle/>
          <a:p>
            <a:pPr algn="ctr"/>
            <a:r>
              <a:rPr lang="en-US" sz="3200" b="1" dirty="0">
                <a:latin typeface="Calibri" panose="020F0502020204030204" pitchFamily="34" charset="0"/>
                <a:cs typeface="Calibri" panose="020F0502020204030204" pitchFamily="34" charset="0"/>
              </a:rPr>
              <a:t>Use of AI in the World by Industries and Departments in 2023</a:t>
            </a:r>
          </a:p>
        </p:txBody>
      </p:sp>
      <p:pic>
        <p:nvPicPr>
          <p:cNvPr id="7" name="Content Placeholder 6">
            <a:extLst>
              <a:ext uri="{FF2B5EF4-FFF2-40B4-BE49-F238E27FC236}">
                <a16:creationId xmlns:a16="http://schemas.microsoft.com/office/drawing/2014/main" id="{8876801D-5FED-B9C4-37F7-A80A09EE8994}"/>
              </a:ext>
            </a:extLst>
          </p:cNvPr>
          <p:cNvPicPr>
            <a:picLocks noGrp="1" noChangeAspect="1"/>
          </p:cNvPicPr>
          <p:nvPr>
            <p:ph idx="4294967295"/>
          </p:nvPr>
        </p:nvPicPr>
        <p:blipFill>
          <a:blip r:embed="rId2"/>
          <a:stretch>
            <a:fillRect/>
          </a:stretch>
        </p:blipFill>
        <p:spPr>
          <a:xfrm>
            <a:off x="2393004" y="1051736"/>
            <a:ext cx="7003915" cy="5297420"/>
          </a:xfrm>
          <a:prstGeom prst="rect">
            <a:avLst/>
          </a:prstGeom>
        </p:spPr>
      </p:pic>
    </p:spTree>
    <p:extLst>
      <p:ext uri="{BB962C8B-B14F-4D97-AF65-F5344CB8AC3E}">
        <p14:creationId xmlns:p14="http://schemas.microsoft.com/office/powerpoint/2010/main" val="1772074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6372D-C758-C8EC-5B9B-6B954E9A775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E3EEF7A-A64C-374A-9340-D803BD9AD9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2D7FC6B-C436-B524-3753-4E19CACD3042}"/>
              </a:ext>
            </a:extLst>
          </p:cNvPr>
          <p:cNvSpPr>
            <a:spLocks noGrp="1"/>
          </p:cNvSpPr>
          <p:nvPr>
            <p:ph type="title"/>
          </p:nvPr>
        </p:nvSpPr>
        <p:spPr>
          <a:xfrm>
            <a:off x="1113039" y="2002658"/>
            <a:ext cx="9404723" cy="505225"/>
          </a:xfrm>
        </p:spPr>
        <p:txBody>
          <a:bodyPr>
            <a:noAutofit/>
          </a:bodyPr>
          <a:lstStyle/>
          <a:p>
            <a:r>
              <a:rPr lang="en-US" sz="3600" b="1" cap="none" dirty="0">
                <a:effectLst/>
                <a:latin typeface="Calibri" panose="020F0502020204030204" pitchFamily="34" charset="0"/>
                <a:ea typeface="Aptos" panose="020B0004020202020204" pitchFamily="34" charset="0"/>
                <a:cs typeface="Calibri" panose="020F0502020204030204" pitchFamily="34" charset="0"/>
              </a:rPr>
              <a:t>What is </a:t>
            </a:r>
            <a:r>
              <a:rPr lang="en-KE" sz="3600" b="1" cap="none" dirty="0">
                <a:effectLst/>
                <a:latin typeface="Calibri" panose="020F0502020204030204" pitchFamily="34" charset="0"/>
                <a:ea typeface="Aptos" panose="020B0004020202020204" pitchFamily="34" charset="0"/>
                <a:cs typeface="Calibri" panose="020F0502020204030204" pitchFamily="34" charset="0"/>
              </a:rPr>
              <a:t>Machine learning</a:t>
            </a:r>
            <a:r>
              <a:rPr lang="en-US" sz="3600" b="1" cap="none" dirty="0">
                <a:effectLst/>
                <a:latin typeface="Calibri" panose="020F0502020204030204" pitchFamily="34" charset="0"/>
                <a:ea typeface="Aptos" panose="020B0004020202020204" pitchFamily="34" charset="0"/>
                <a:cs typeface="Calibri" panose="020F0502020204030204" pitchFamily="34" charset="0"/>
              </a:rPr>
              <a:t> (ML)?</a:t>
            </a:r>
            <a:endParaRPr lang="en-US" sz="36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6EAB93C-0C31-4BFF-5F2C-D8DE46892F0B}"/>
              </a:ext>
            </a:extLst>
          </p:cNvPr>
          <p:cNvSpPr>
            <a:spLocks noGrp="1"/>
          </p:cNvSpPr>
          <p:nvPr>
            <p:ph idx="1"/>
          </p:nvPr>
        </p:nvSpPr>
        <p:spPr>
          <a:xfrm>
            <a:off x="1113039" y="2631417"/>
            <a:ext cx="6098399" cy="2816072"/>
          </a:xfrm>
        </p:spPr>
        <p:txBody>
          <a:bodyPr>
            <a:normAutofit/>
          </a:bodyPr>
          <a:lstStyle/>
          <a:p>
            <a:pPr algn="just">
              <a:lnSpc>
                <a:spcPct val="150000"/>
              </a:lnSpc>
              <a:spcBef>
                <a:spcPts val="0"/>
              </a:spcBef>
            </a:pPr>
            <a:r>
              <a:rPr lang="en-KE" sz="1400" dirty="0">
                <a:latin typeface="Calibri Light" panose="020F0302020204030204" pitchFamily="34" charset="0"/>
                <a:cs typeface="Calibri Light" panose="020F0302020204030204" pitchFamily="34" charset="0"/>
              </a:rPr>
              <a:t>The process of using mathematical models of data to help a computer learn without direct instruction</a:t>
            </a:r>
            <a:endParaRPr lang="en-US" sz="1400" dirty="0">
              <a:latin typeface="Calibri Light" panose="020F0302020204030204" pitchFamily="34" charset="0"/>
              <a:cs typeface="Calibri Light" panose="020F0302020204030204" pitchFamily="34" charset="0"/>
            </a:endParaRPr>
          </a:p>
          <a:p>
            <a:pPr lvl="0" algn="just">
              <a:lnSpc>
                <a:spcPct val="150000"/>
              </a:lnSpc>
            </a:pPr>
            <a:r>
              <a:rPr lang="en-KE" sz="1400" dirty="0">
                <a:latin typeface="Calibri Light" panose="020F0302020204030204" pitchFamily="34" charset="0"/>
                <a:cs typeface="Calibri Light" panose="020F0302020204030204" pitchFamily="34" charset="0"/>
              </a:rPr>
              <a:t>It</a:t>
            </a:r>
            <a:r>
              <a:rPr lang="en-US" sz="1400" dirty="0">
                <a:latin typeface="Calibri Light" panose="020F0302020204030204" pitchFamily="34" charset="0"/>
                <a:cs typeface="Calibri Light" panose="020F0302020204030204" pitchFamily="34" charset="0"/>
              </a:rPr>
              <a:t> is</a:t>
            </a:r>
            <a:r>
              <a:rPr lang="en-KE" sz="1400" dirty="0">
                <a:latin typeface="Calibri Light" panose="020F0302020204030204" pitchFamily="34" charset="0"/>
                <a:cs typeface="Calibri Light" panose="020F0302020204030204" pitchFamily="34" charset="0"/>
              </a:rPr>
              <a:t> considered a subset of artificial intelligence (AI)</a:t>
            </a:r>
            <a:endParaRPr lang="en-US" sz="1400" dirty="0">
              <a:latin typeface="Calibri Light" panose="020F0302020204030204" pitchFamily="34" charset="0"/>
              <a:cs typeface="Calibri Light" panose="020F0302020204030204" pitchFamily="34" charset="0"/>
            </a:endParaRPr>
          </a:p>
          <a:p>
            <a:pPr lvl="0" algn="just">
              <a:lnSpc>
                <a:spcPct val="150000"/>
              </a:lnSpc>
            </a:pPr>
            <a:r>
              <a:rPr lang="en-US" sz="1400" dirty="0">
                <a:latin typeface="Calibri Light" panose="020F0302020204030204" pitchFamily="34" charset="0"/>
                <a:cs typeface="Calibri Light" panose="020F0302020204030204" pitchFamily="34" charset="0"/>
              </a:rPr>
              <a:t>ML </a:t>
            </a:r>
            <a:r>
              <a:rPr lang="en-KE" sz="1400" dirty="0">
                <a:latin typeface="Calibri Light" panose="020F0302020204030204" pitchFamily="34" charset="0"/>
                <a:cs typeface="Calibri Light" panose="020F0302020204030204" pitchFamily="34" charset="0"/>
              </a:rPr>
              <a:t>learning uses algorithms to identify patterns within data, and those patterns are then used to create a data model that can make </a:t>
            </a:r>
            <a:r>
              <a:rPr lang="en-US" sz="1400" dirty="0">
                <a:latin typeface="Calibri Light" panose="020F0302020204030204" pitchFamily="34" charset="0"/>
                <a:cs typeface="Calibri Light" panose="020F0302020204030204" pitchFamily="34" charset="0"/>
              </a:rPr>
              <a:t>a </a:t>
            </a:r>
            <a:r>
              <a:rPr lang="en-KE" sz="1400" dirty="0">
                <a:latin typeface="Calibri Light" panose="020F0302020204030204" pitchFamily="34" charset="0"/>
                <a:cs typeface="Calibri Light" panose="020F0302020204030204" pitchFamily="34" charset="0"/>
              </a:rPr>
              <a:t>prediction</a:t>
            </a:r>
            <a:endParaRPr lang="en-US" sz="1400" dirty="0">
              <a:latin typeface="Calibri Light" panose="020F0302020204030204" pitchFamily="34" charset="0"/>
              <a:cs typeface="Calibri Light" panose="020F0302020204030204" pitchFamily="34" charset="0"/>
            </a:endParaRPr>
          </a:p>
          <a:p>
            <a:pPr lvl="0" algn="just">
              <a:lnSpc>
                <a:spcPct val="150000"/>
              </a:lnSpc>
            </a:pPr>
            <a:r>
              <a:rPr lang="en-KE" sz="1400" dirty="0">
                <a:latin typeface="Calibri Light" panose="020F0302020204030204" pitchFamily="34" charset="0"/>
                <a:cs typeface="Calibri Light" panose="020F0302020204030204" pitchFamily="34" charset="0"/>
              </a:rPr>
              <a:t>With increased data and experience, the results of </a:t>
            </a:r>
            <a:r>
              <a:rPr lang="en-US" sz="1400" dirty="0">
                <a:latin typeface="Calibri Light" panose="020F0302020204030204" pitchFamily="34" charset="0"/>
                <a:cs typeface="Calibri Light" panose="020F0302020204030204" pitchFamily="34" charset="0"/>
              </a:rPr>
              <a:t>ML</a:t>
            </a:r>
            <a:r>
              <a:rPr lang="en-KE" sz="1400" dirty="0">
                <a:latin typeface="Calibri Light" panose="020F0302020204030204" pitchFamily="34" charset="0"/>
                <a:cs typeface="Calibri Light" panose="020F0302020204030204" pitchFamily="34" charset="0"/>
              </a:rPr>
              <a:t> are more </a:t>
            </a:r>
            <a:r>
              <a:rPr lang="en-KE" sz="1400">
                <a:latin typeface="Calibri Light" panose="020F0302020204030204" pitchFamily="34" charset="0"/>
                <a:cs typeface="Calibri Light" panose="020F0302020204030204" pitchFamily="34" charset="0"/>
              </a:rPr>
              <a:t>accurate </a:t>
            </a:r>
            <a:endParaRPr lang="en-US" sz="1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1289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etropolitan">
  <a:themeElements>
    <a:clrScheme name="Metropolitan">
      <a:dk1>
        <a:srgbClr val="000000"/>
      </a:dk1>
      <a:lt1>
        <a:srgbClr val="FFFFFF"/>
      </a:lt1>
      <a:dk2>
        <a:srgbClr val="A7A7A7"/>
      </a:dk2>
      <a:lt2>
        <a:srgbClr val="535353"/>
      </a:lt2>
      <a:accent1>
        <a:srgbClr val="50B4C8"/>
      </a:accent1>
      <a:accent2>
        <a:srgbClr val="A8B97F"/>
      </a:accent2>
      <a:accent3>
        <a:srgbClr val="9B9256"/>
      </a:accent3>
      <a:accent4>
        <a:srgbClr val="657689"/>
      </a:accent4>
      <a:accent5>
        <a:srgbClr val="7A855D"/>
      </a:accent5>
      <a:accent6>
        <a:srgbClr val="84AC9D"/>
      </a:accent6>
      <a:hlink>
        <a:srgbClr val="0000FF"/>
      </a:hlink>
      <a:folHlink>
        <a:srgbClr val="FF00FF"/>
      </a:folHlink>
    </a:clrScheme>
    <a:fontScheme name="Metropolitan">
      <a:majorFont>
        <a:latin typeface="Helvetica"/>
        <a:ea typeface="Helvetica"/>
        <a:cs typeface="Helvetica"/>
      </a:majorFont>
      <a:minorFont>
        <a:latin typeface="Calibri Light"/>
        <a:ea typeface="Calibri Light"/>
        <a:cs typeface="Calibri Light"/>
      </a:minorFont>
    </a:fontScheme>
    <a:fmtScheme name="Metropolit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11429</TotalTime>
  <Words>3314</Words>
  <Application>Microsoft Macintosh PowerPoint</Application>
  <PresentationFormat>Widescreen</PresentationFormat>
  <Paragraphs>314</Paragraphs>
  <Slides>32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Aptos</vt:lpstr>
      <vt:lpstr>Aptos Display</vt:lpstr>
      <vt:lpstr>Arial</vt:lpstr>
      <vt:lpstr>Calibri</vt:lpstr>
      <vt:lpstr>Calibri Light</vt:lpstr>
      <vt:lpstr>Courier New</vt:lpstr>
      <vt:lpstr>Times New Roman</vt:lpstr>
      <vt:lpstr>Wingdings</vt:lpstr>
      <vt:lpstr>Office Theme</vt:lpstr>
      <vt:lpstr>Metropolitan</vt:lpstr>
      <vt:lpstr>THE ERA OF USING  BIG DATA, ARTIFICIAL INTELLIGENCE  AND MACHINE LEARNING IN CENTRAL BANKS AND FINANCIAL INSTITUTIONS: IMPLICATIONS FOR MONETARY POLICY   Victor Murinde, Executive Director, AERC Dennis Mwarange, Office of the Executive Director, AERC Hannah Ngugi, Office of  the Executive Director, AERC Charles Sewe, Office of the Executive Director, AERC </vt:lpstr>
      <vt:lpstr>Background:  Take a Trip down Memory Lane</vt:lpstr>
      <vt:lpstr>Road Map of this Presentation</vt:lpstr>
      <vt:lpstr>What is Big Data?</vt:lpstr>
      <vt:lpstr>The ‘Big Five’ of ‘Big Data’ </vt:lpstr>
      <vt:lpstr>What is Artificial Intelligence (AI)?</vt:lpstr>
      <vt:lpstr>What is AI? Cont’d…</vt:lpstr>
      <vt:lpstr>Use of AI in the World by Industries and Departments in 2023</vt:lpstr>
      <vt:lpstr>What is Machine learning (ML)?</vt:lpstr>
      <vt:lpstr>Some key ML techniques</vt:lpstr>
      <vt:lpstr>Cont’d…</vt:lpstr>
      <vt:lpstr>Use of Big Data, AI, and ML in Financial Institutions</vt:lpstr>
      <vt:lpstr>Cont’d…</vt:lpstr>
      <vt:lpstr>PowerPoint Presentation</vt:lpstr>
      <vt:lpstr>Use of Big Data, AI and ML in Central Banks</vt:lpstr>
      <vt:lpstr>Cont’d…</vt:lpstr>
      <vt:lpstr>PowerPoint Presentation</vt:lpstr>
      <vt:lpstr>Selected Central Banks Using Big Data, AI and ML(Araujo, Doerr, Gambacorta and Tissot, 2024)</vt:lpstr>
      <vt:lpstr>Use of Big Data, AI and ML for Monetary Policy</vt:lpstr>
      <vt:lpstr>PowerPoint Presentation</vt:lpstr>
      <vt:lpstr>Forecasting Precision of ML methods (Yossi Shvimer, Victor Murinde and Avi Herbon, 2021)</vt:lpstr>
      <vt:lpstr>What are the Priorities?</vt:lpstr>
      <vt:lpstr>PowerPoint Presentation</vt:lpstr>
      <vt:lpstr>Cont’d…</vt:lpstr>
      <vt:lpstr>Recommendations to Overcome Existing Challenges’…</vt:lpstr>
      <vt:lpstr>Concluding Remarks</vt:lpstr>
      <vt:lpstr>The AERC aims to  prioritize Big Data, AI, and ML in its Strategic Plan 2025-2035, as an integral component of capacity building  and knowledge generation in Africa</vt:lpstr>
      <vt:lpstr>References</vt:lpstr>
      <vt:lpstr>C`ont’d…</vt:lpstr>
      <vt:lpstr>C`ont’d…</vt:lpstr>
      <vt:lpstr>C`ont’d…</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Murinde</dc:creator>
  <cp:lastModifiedBy>Microsoft Office User</cp:lastModifiedBy>
  <cp:revision>166</cp:revision>
  <cp:lastPrinted>2020-06-30T11:21:36Z</cp:lastPrinted>
  <dcterms:created xsi:type="dcterms:W3CDTF">2019-11-28T12:54:38Z</dcterms:created>
  <dcterms:modified xsi:type="dcterms:W3CDTF">2024-11-19T13:23:26Z</dcterms:modified>
</cp:coreProperties>
</file>