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71" r:id="rId3"/>
    <p:sldId id="368" r:id="rId4"/>
    <p:sldId id="366" r:id="rId5"/>
    <p:sldId id="363" r:id="rId6"/>
    <p:sldId id="388" r:id="rId7"/>
    <p:sldId id="370" r:id="rId8"/>
    <p:sldId id="362" r:id="rId9"/>
    <p:sldId id="389" r:id="rId10"/>
    <p:sldId id="365" r:id="rId11"/>
    <p:sldId id="265" r:id="rId12"/>
  </p:sldIdLst>
  <p:sldSz cx="12192000" cy="6858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tness Simbanegavi" initials="WS" lastIdx="1" clrIdx="0"/>
  <p:cmAuthor id="2" name="Njuguna Ndung'u" initials="NN" lastIdx="1" clrIdx="1">
    <p:extLst>
      <p:ext uri="{19B8F6BF-5375-455C-9EA6-DF929625EA0E}">
        <p15:presenceInfo xmlns:p15="http://schemas.microsoft.com/office/powerpoint/2012/main" userId="S::NNdungu@aercafrica.org::6e9078ca-4689-41f9-9fe1-155e15093c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664"/>
    <a:srgbClr val="382E82"/>
    <a:srgbClr val="E6A141"/>
    <a:srgbClr val="263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5FF14-84D2-4FA9-A3E7-FE81A03208AB}" v="2" dt="2022-05-11T06:37:10.0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5EB"/>
          </a:solidFill>
        </a:fill>
      </a:tcStyle>
    </a:wholeTbl>
    <a:band2H>
      <a:tcTxStyle/>
      <a:tcStyle>
        <a:tcBdr/>
        <a:fill>
          <a:solidFill>
            <a:srgbClr val="E8F2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0"/>
          </a:solidFill>
        </a:fill>
      </a:tcStyle>
    </a:wholeTbl>
    <a:band2H>
      <a:tcTxStyle/>
      <a:tcStyle>
        <a:tcBdr/>
        <a:fill>
          <a:solidFill>
            <a:srgbClr val="EFEE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2DE"/>
          </a:solidFill>
        </a:fill>
      </a:tcStyle>
    </a:wholeTbl>
    <a:band2H>
      <a:tcTxStyle/>
      <a:tcStyle>
        <a:tcBdr/>
        <a:fill>
          <a:solidFill>
            <a:srgbClr val="ECF1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705"/>
  </p:normalViewPr>
  <p:slideViewPr>
    <p:cSldViewPr snapToGrid="0" snapToObjects="1">
      <p:cViewPr varScale="1">
        <p:scale>
          <a:sx n="107" d="100"/>
          <a:sy n="107" d="100"/>
        </p:scale>
        <p:origin x="5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1E07C-A69C-4E24-A316-5D6F692324C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2EDE7-05C7-4038-969A-A488926C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60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1414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defRPr sz="1200">
        <a:latin typeface="+mn-lt"/>
        <a:ea typeface="+mn-ea"/>
        <a:cs typeface="+mn-cs"/>
        <a:sym typeface="Calibri Light"/>
      </a:defRPr>
    </a:lvl1pPr>
    <a:lvl2pPr indent="228600" defTabSz="457200" latinLnBrk="0">
      <a:defRPr sz="1200">
        <a:latin typeface="+mn-lt"/>
        <a:ea typeface="+mn-ea"/>
        <a:cs typeface="+mn-cs"/>
        <a:sym typeface="Calibri Light"/>
      </a:defRPr>
    </a:lvl2pPr>
    <a:lvl3pPr indent="457200" defTabSz="457200" latinLnBrk="0">
      <a:defRPr sz="1200">
        <a:latin typeface="+mn-lt"/>
        <a:ea typeface="+mn-ea"/>
        <a:cs typeface="+mn-cs"/>
        <a:sym typeface="Calibri Light"/>
      </a:defRPr>
    </a:lvl3pPr>
    <a:lvl4pPr indent="685800" defTabSz="457200" latinLnBrk="0">
      <a:defRPr sz="1200">
        <a:latin typeface="+mn-lt"/>
        <a:ea typeface="+mn-ea"/>
        <a:cs typeface="+mn-cs"/>
        <a:sym typeface="Calibri Light"/>
      </a:defRPr>
    </a:lvl4pPr>
    <a:lvl5pPr indent="914400" defTabSz="457200" latinLnBrk="0">
      <a:defRPr sz="1200">
        <a:latin typeface="+mn-lt"/>
        <a:ea typeface="+mn-ea"/>
        <a:cs typeface="+mn-cs"/>
        <a:sym typeface="Calibri Light"/>
      </a:defRPr>
    </a:lvl5pPr>
    <a:lvl6pPr indent="1143000" defTabSz="457200" latinLnBrk="0">
      <a:defRPr sz="1200">
        <a:latin typeface="+mn-lt"/>
        <a:ea typeface="+mn-ea"/>
        <a:cs typeface="+mn-cs"/>
        <a:sym typeface="Calibri Light"/>
      </a:defRPr>
    </a:lvl6pPr>
    <a:lvl7pPr indent="1371600" defTabSz="457200" latinLnBrk="0">
      <a:defRPr sz="1200">
        <a:latin typeface="+mn-lt"/>
        <a:ea typeface="+mn-ea"/>
        <a:cs typeface="+mn-cs"/>
        <a:sym typeface="Calibri Light"/>
      </a:defRPr>
    </a:lvl7pPr>
    <a:lvl8pPr indent="1600200" defTabSz="457200" latinLnBrk="0">
      <a:defRPr sz="1200">
        <a:latin typeface="+mn-lt"/>
        <a:ea typeface="+mn-ea"/>
        <a:cs typeface="+mn-cs"/>
        <a:sym typeface="Calibri Light"/>
      </a:defRPr>
    </a:lvl8pPr>
    <a:lvl9pPr indent="1828800" defTabSz="457200" latinLnBrk="0">
      <a:defRPr sz="1200">
        <a:latin typeface="+mn-lt"/>
        <a:ea typeface="+mn-ea"/>
        <a:cs typeface="+mn-cs"/>
        <a:sym typeface="Calibri Ligh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D5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03504" y="770467"/>
            <a:ext cx="10782301" cy="33528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8800" b="0" i="0">
                <a:solidFill>
                  <a:srgbClr val="E6A14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67512" y="4206876"/>
            <a:ext cx="9228202" cy="164592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 baseline="0">
                <a:solidFill>
                  <a:srgbClr val="E6A141"/>
                </a:solidFill>
              </a:defRPr>
            </a:lvl1pPr>
            <a:lvl2pPr marL="0" indent="457200">
              <a:buSzTx/>
              <a:buFontTx/>
              <a:buNone/>
              <a:defRPr sz="3200">
                <a:solidFill>
                  <a:srgbClr val="E6A141"/>
                </a:solidFill>
              </a:defRPr>
            </a:lvl2pPr>
            <a:lvl3pPr marL="0" indent="914400">
              <a:buSzTx/>
              <a:buFontTx/>
              <a:buNone/>
              <a:defRPr sz="3200">
                <a:solidFill>
                  <a:srgbClr val="E6A141"/>
                </a:solidFill>
              </a:defRPr>
            </a:lvl3pPr>
            <a:lvl4pPr marL="0" indent="1371600">
              <a:buSzTx/>
              <a:buFontTx/>
              <a:buNone/>
              <a:defRPr sz="3200">
                <a:solidFill>
                  <a:srgbClr val="E6A141"/>
                </a:solidFill>
              </a:defRPr>
            </a:lvl4pPr>
            <a:lvl5pPr marL="0" indent="1828800">
              <a:buSzTx/>
              <a:buFontTx/>
              <a:buNone/>
              <a:defRPr sz="3200">
                <a:solidFill>
                  <a:srgbClr val="E6A141"/>
                </a:solidFill>
              </a:defRPr>
            </a:lvl5pPr>
          </a:lstStyle>
          <a:p>
            <a:r>
              <a:rPr lang="en-US" dirty="0"/>
              <a:t>Sub title</a:t>
            </a:r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57223" y="499533"/>
            <a:ext cx="10772776" cy="781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0" i="0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676655" y="2371901"/>
            <a:ext cx="10753726" cy="3766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347472" indent="-342900">
              <a:buFont typeface="Arial" charset="0"/>
              <a:buChar char="•"/>
              <a:defRPr sz="2400"/>
            </a:lvl2pPr>
            <a:lvl3pPr>
              <a:defRPr sz="1800"/>
            </a:lvl3pPr>
            <a:lvl4pPr marL="669925" indent="-342900">
              <a:buSzPct val="75000"/>
              <a:buFont typeface="Wingdings" charset="2"/>
              <a:buChar char="v"/>
              <a:defRPr sz="2000"/>
            </a:lvl4pPr>
            <a:lvl5pPr marL="1065213" indent="-342900">
              <a:buFont typeface="Arial" charset="0"/>
              <a:buChar char="•"/>
              <a:defRPr sz="1800"/>
            </a:lvl5pPr>
            <a:lvl6pPr marL="1377950" indent="-300038">
              <a:buFont typeface="Courier New" charset="0"/>
              <a:buChar char="o"/>
              <a:defRPr sz="1600"/>
            </a:lvl6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3"/>
            <a:r>
              <a:rPr dirty="0"/>
              <a:t>Body Level Three</a:t>
            </a:r>
          </a:p>
          <a:p>
            <a:pPr lvl="4"/>
            <a:r>
              <a:rPr dirty="0"/>
              <a:t>Body Level Four</a:t>
            </a:r>
          </a:p>
          <a:p>
            <a:pPr lvl="5"/>
            <a:r>
              <a:rPr dirty="0"/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Content Placeholder 2"/>
          <p:cNvSpPr txBox="1"/>
          <p:nvPr userDrawn="1"/>
        </p:nvSpPr>
        <p:spPr>
          <a:xfrm>
            <a:off x="657223" y="1365681"/>
            <a:ext cx="10487826" cy="506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 defTabSz="914400">
              <a:lnSpc>
                <a:spcPct val="110000"/>
              </a:lnSpc>
              <a:spcBef>
                <a:spcPts val="2400"/>
              </a:spcBef>
              <a:buSzPct val="100000"/>
              <a:defRPr sz="2200">
                <a:solidFill>
                  <a:srgbClr val="262626"/>
                </a:solidFill>
              </a:defRPr>
            </a:pPr>
            <a:endParaRPr lang="en-US" sz="2400" b="0" i="1" dirty="0">
              <a:solidFill>
                <a:srgbClr val="263D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76655" y="1223685"/>
            <a:ext cx="10753344" cy="0"/>
          </a:xfrm>
          <a:prstGeom prst="line">
            <a:avLst/>
          </a:prstGeom>
          <a:noFill/>
          <a:ln w="25400" cap="flat">
            <a:solidFill>
              <a:srgbClr val="263D5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6" descr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6947" y="0"/>
            <a:ext cx="795053" cy="1115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7" cy="3355848"/>
          </a:xfrm>
          <a:prstGeom prst="rect">
            <a:avLst/>
          </a:prstGeom>
          <a:solidFill>
            <a:srgbClr val="FFFFFF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8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67512" y="4204208"/>
            <a:ext cx="9226296" cy="164592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 baseline="0">
                <a:solidFill>
                  <a:srgbClr val="000000"/>
                </a:solidFill>
              </a:defRPr>
            </a:lvl1pPr>
            <a:lvl2pPr marL="0" indent="457200">
              <a:buSzTx/>
              <a:buFontTx/>
              <a:buNone/>
              <a:defRPr sz="3200">
                <a:solidFill>
                  <a:srgbClr val="000000"/>
                </a:solidFill>
              </a:defRPr>
            </a:lvl2pPr>
            <a:lvl3pPr marL="0" indent="914400">
              <a:buSzTx/>
              <a:buFontTx/>
              <a:buNone/>
              <a:defRPr sz="3200">
                <a:solidFill>
                  <a:srgbClr val="000000"/>
                </a:solidFill>
              </a:defRPr>
            </a:lvl3pPr>
            <a:lvl4pPr marL="0" indent="1371600">
              <a:buSzTx/>
              <a:buFontTx/>
              <a:buNone/>
              <a:defRPr sz="3200">
                <a:solidFill>
                  <a:srgbClr val="000000"/>
                </a:solidFill>
              </a:defRPr>
            </a:lvl4pPr>
            <a:lvl5pPr marL="0" indent="1828800">
              <a:buSzTx/>
              <a:buFontTx/>
              <a:buNone/>
              <a:defRPr sz="3200">
                <a:solidFill>
                  <a:srgbClr val="000000"/>
                </a:solidFill>
              </a:defRPr>
            </a:lvl5pPr>
          </a:lstStyle>
          <a:p>
            <a:r>
              <a:rPr lang="en-US" dirty="0"/>
              <a:t>Sub title</a:t>
            </a:r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E6A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649223" y="5418666"/>
            <a:ext cx="10780778" cy="613284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5330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6655" y="6031950"/>
            <a:ext cx="9229345" cy="4111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SzTx/>
              <a:buFontTx/>
              <a:buNone/>
              <a:defRPr sz="1400"/>
            </a:lvl1pPr>
            <a:lvl2pPr marL="0" indent="457200">
              <a:lnSpc>
                <a:spcPct val="90000"/>
              </a:lnSpc>
              <a:buSzTx/>
              <a:buFontTx/>
              <a:buNone/>
              <a:defRPr sz="1400"/>
            </a:lvl2pPr>
            <a:lvl3pPr marL="0" indent="914400">
              <a:lnSpc>
                <a:spcPct val="90000"/>
              </a:lnSpc>
              <a:buSzTx/>
              <a:buFontTx/>
              <a:buNone/>
              <a:defRPr sz="1400"/>
            </a:lvl3pPr>
            <a:lvl4pPr marL="0" indent="1371600">
              <a:lnSpc>
                <a:spcPct val="90000"/>
              </a:lnSpc>
              <a:buSzTx/>
              <a:buFontTx/>
              <a:buNone/>
              <a:defRPr sz="1400"/>
            </a:lvl4pPr>
            <a:lvl5pPr marL="0" indent="1828800">
              <a:lnSpc>
                <a:spcPct val="90000"/>
              </a:lnSpc>
              <a:buSzTx/>
              <a:buFontTx/>
              <a:buNone/>
              <a:defRPr sz="1400"/>
            </a:lvl5pPr>
          </a:lstStyle>
          <a:p>
            <a:endParaRPr dirty="0"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7223" y="499532"/>
            <a:ext cx="10772776" cy="165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7223" y="2257334"/>
            <a:ext cx="10972800" cy="390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  <a:endParaRPr lang="en-US" dirty="0"/>
          </a:p>
          <a:p>
            <a:pPr lvl="3"/>
            <a:r>
              <a:rPr dirty="0"/>
              <a:t>Body Level Two</a:t>
            </a:r>
          </a:p>
          <a:p>
            <a:pPr lvl="4"/>
            <a:r>
              <a:rPr dirty="0"/>
              <a:t>Body Level Three</a:t>
            </a:r>
          </a:p>
          <a:p>
            <a:pPr lvl="5"/>
            <a:r>
              <a:rPr dirty="0"/>
              <a:t>Body Level Four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44641" y="6539456"/>
            <a:ext cx="245365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>
                <a:solidFill>
                  <a:srgbClr val="263D56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TextBox 5"/>
          <p:cNvSpPr txBox="1"/>
          <p:nvPr userDrawn="1"/>
        </p:nvSpPr>
        <p:spPr>
          <a:xfrm>
            <a:off x="657223" y="6345382"/>
            <a:ext cx="189201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 Light"/>
              </a:rPr>
              <a:t>© AERC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7" r:id="rId5"/>
  </p:sldLayoutIdLst>
  <p:transition spd="med"/>
  <p:hf sldNum="0" hdr="0" ftr="0" dt="0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Calibri Light" charset="0"/>
          <a:ea typeface="Calibri Light" charset="0"/>
          <a:cs typeface="Calibri Light" charset="0"/>
          <a:sym typeface="Calibri Light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9pPr>
    </p:titleStyle>
    <p:bodyStyle>
      <a:lvl1pPr marL="0" marR="0" indent="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Wingdings" charset="2"/>
        <a:buNone/>
        <a:tabLst/>
        <a:defRPr sz="28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1pPr>
      <a:lvl2pPr marL="347472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2pPr>
      <a:lvl3pPr marL="342900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3pPr>
      <a:lvl4pPr marL="669925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4pPr>
      <a:lvl5pPr marL="1065213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75000"/>
        <a:buFont typeface="Wingdings" charset="2"/>
        <a:buChar char="v"/>
        <a:tabLst/>
        <a:defRPr sz="20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5pPr>
      <a:lvl6pPr marL="1377950" marR="0" indent="-300038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18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6pPr>
      <a:lvl7pPr marL="14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7pPr>
      <a:lvl8pPr marL="16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8pPr>
      <a:lvl9pPr marL="18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ctrTitle"/>
          </p:nvPr>
        </p:nvSpPr>
        <p:spPr>
          <a:xfrm>
            <a:off x="1" y="237893"/>
            <a:ext cx="8166537" cy="261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spc="-200"/>
            </a:lvl1pPr>
          </a:lstStyle>
          <a:p>
            <a:pPr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200" b="1" spc="-150" dirty="0">
                <a:latin typeface="+mn-lt"/>
              </a:rPr>
              <a:t>The Digital Financial Evolution:</a:t>
            </a:r>
            <a:br>
              <a:rPr lang="en-US" sz="5200" b="1" spc="-150" dirty="0">
                <a:latin typeface="+mn-lt"/>
              </a:rPr>
            </a:br>
            <a:r>
              <a:rPr lang="en-US" sz="5000" b="1" spc="-150" dirty="0">
                <a:latin typeface="+mn-lt"/>
              </a:rPr>
              <a:t>Emerging Evidence and the Future </a:t>
            </a:r>
            <a:endParaRPr lang="en-KE" sz="5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538" y="0"/>
            <a:ext cx="413337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44355" y="3997942"/>
            <a:ext cx="789432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E6A141"/>
                </a:solidFill>
                <a:latin typeface="Calibri" charset="0"/>
                <a:ea typeface="Calibri" charset="0"/>
                <a:cs typeface="Calibri" charset="0"/>
              </a:rPr>
              <a:t>For MEFMI Discussion on Digital Disruption and Financial Inclusion </a:t>
            </a:r>
          </a:p>
          <a:p>
            <a:pPr algn="ctr">
              <a:lnSpc>
                <a:spcPct val="50000"/>
              </a:lnSpc>
            </a:pPr>
            <a:endParaRPr lang="en-US" sz="2200" b="1" dirty="0">
              <a:solidFill>
                <a:srgbClr val="E6A14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200" b="1" dirty="0">
                <a:solidFill>
                  <a:srgbClr val="E6A141"/>
                </a:solidFill>
                <a:latin typeface="Calibri" charset="0"/>
                <a:ea typeface="Calibri" charset="0"/>
                <a:cs typeface="Calibri" charset="0"/>
              </a:rPr>
              <a:t>By</a:t>
            </a:r>
          </a:p>
          <a:p>
            <a:pPr algn="ctr"/>
            <a:r>
              <a:rPr lang="en-US" sz="2400" b="1" dirty="0">
                <a:solidFill>
                  <a:srgbClr val="E6A141"/>
                </a:solidFill>
                <a:latin typeface="Calibri" charset="0"/>
                <a:ea typeface="Calibri" charset="0"/>
                <a:cs typeface="Calibri" charset="0"/>
              </a:rPr>
              <a:t>Njuguna Ndung’u</a:t>
            </a:r>
          </a:p>
          <a:p>
            <a:pPr algn="ctr"/>
            <a:r>
              <a:rPr lang="en-US" sz="2400" b="1" dirty="0">
                <a:solidFill>
                  <a:srgbClr val="E6A141"/>
                </a:solidFill>
                <a:latin typeface="Calibri" charset="0"/>
                <a:ea typeface="Calibri" charset="0"/>
                <a:cs typeface="Calibri" charset="0"/>
              </a:rPr>
              <a:t>African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dirty="0">
                <a:solidFill>
                  <a:srgbClr val="E6A141"/>
                </a:solidFill>
                <a:latin typeface="Calibri" charset="0"/>
                <a:ea typeface="Calibri" charset="0"/>
                <a:cs typeface="Calibri" charset="0"/>
              </a:rPr>
              <a:t>Economic Research Consortium (AERC)</a:t>
            </a:r>
            <a:endParaRPr lang="en-US" sz="2800" b="1" dirty="0">
              <a:solidFill>
                <a:srgbClr val="E6A14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19997"/>
            <a:ext cx="8166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E6A141"/>
                </a:solidFill>
              </a:rPr>
              <a:t>17 May 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8841-DF42-490D-9363-26B423CE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70" y="211015"/>
            <a:ext cx="11247916" cy="967155"/>
          </a:xfrm>
        </p:spPr>
        <p:txBody>
          <a:bodyPr>
            <a:noAutofit/>
          </a:bodyPr>
          <a:lstStyle/>
          <a:p>
            <a:pPr>
              <a:tabLst>
                <a:tab pos="538163" algn="l"/>
              </a:tabLst>
            </a:pPr>
            <a:r>
              <a:rPr lang="en-US" sz="4000" b="1" dirty="0"/>
              <a:t>VII.  Sustaining Digital Space for Inclusive Development</a:t>
            </a:r>
            <a:endParaRPr lang="en-KE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99533-A9E0-4AA9-812A-7304C116E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042" y="1261798"/>
            <a:ext cx="11371844" cy="5187128"/>
          </a:xfrm>
        </p:spPr>
        <p:txBody>
          <a:bodyPr>
            <a:normAutofit fontScale="85000" lnSpcReduction="20000"/>
          </a:bodyPr>
          <a:lstStyle/>
          <a:p>
            <a:pPr marL="720725" indent="-457200">
              <a:lnSpc>
                <a:spcPct val="120000"/>
              </a:lnSpc>
              <a:buClr>
                <a:srgbClr val="182664"/>
              </a:buClr>
              <a:buSzPct val="90000"/>
              <a:buFont typeface="Wingdings" panose="05000000000000000000" pitchFamily="2" charset="2"/>
              <a:buChar char="q"/>
            </a:pPr>
            <a:r>
              <a:rPr lang="en-GB" sz="3000" b="1" dirty="0">
                <a:cs typeface="Times New Roman" panose="02020603050405020304" pitchFamily="18" charset="0"/>
              </a:rPr>
              <a:t>Connectivity</a:t>
            </a:r>
            <a:r>
              <a:rPr lang="en-GB" sz="3000" dirty="0">
                <a:cs typeface="Times New Roman" panose="02020603050405020304" pitchFamily="18" charset="0"/>
              </a:rPr>
              <a:t> –  Inclusiveness – no one should be left behind - the infrastructure for fibre optic cables is important – </a:t>
            </a:r>
            <a:r>
              <a:rPr lang="en-GB" sz="3000" b="1" dirty="0">
                <a:cs typeface="Times New Roman" panose="02020603050405020304" pitchFamily="18" charset="0"/>
              </a:rPr>
              <a:t>Scalability</a:t>
            </a:r>
            <a:r>
              <a:rPr lang="en-GB" sz="3000" dirty="0">
                <a:cs typeface="Times New Roman" panose="02020603050405020304" pitchFamily="18" charset="0"/>
              </a:rPr>
              <a:t> of the digitization process - sustainability.</a:t>
            </a:r>
          </a:p>
          <a:p>
            <a:pPr marL="720725" indent="-457200">
              <a:lnSpc>
                <a:spcPct val="120000"/>
              </a:lnSpc>
              <a:buClr>
                <a:srgbClr val="182664"/>
              </a:buClr>
              <a:buSzPct val="90000"/>
              <a:buFont typeface="Wingdings" panose="05000000000000000000" pitchFamily="2" charset="2"/>
              <a:buChar char="q"/>
            </a:pPr>
            <a:r>
              <a:rPr lang="en-GB" sz="3000" b="1" dirty="0">
                <a:cs typeface="Times New Roman" panose="02020603050405020304" pitchFamily="18" charset="0"/>
              </a:rPr>
              <a:t>Interoperability</a:t>
            </a:r>
            <a:r>
              <a:rPr lang="en-GB" sz="3000" dirty="0">
                <a:cs typeface="Times New Roman" panose="02020603050405020304" pitchFamily="18" charset="0"/>
              </a:rPr>
              <a:t> of retail electronic payments platforms, support appropriate market development and lower unit costs.</a:t>
            </a:r>
          </a:p>
          <a:p>
            <a:pPr marL="720725" indent="-457200">
              <a:lnSpc>
                <a:spcPct val="120000"/>
              </a:lnSpc>
              <a:buClr>
                <a:srgbClr val="182664"/>
              </a:buClr>
              <a:buSzPct val="90000"/>
              <a:buFont typeface="Wingdings" panose="05000000000000000000" pitchFamily="2" charset="2"/>
              <a:buChar char="q"/>
            </a:pPr>
            <a:r>
              <a:rPr lang="en-GB" sz="3000" b="1" dirty="0">
                <a:cs typeface="Times New Roman" panose="02020603050405020304" pitchFamily="18" charset="0"/>
              </a:rPr>
              <a:t>Cross-Border and Regional Payments systems</a:t>
            </a:r>
            <a:r>
              <a:rPr lang="en-GB" sz="3000" dirty="0">
                <a:cs typeface="Times New Roman" panose="02020603050405020304" pitchFamily="18" charset="0"/>
              </a:rPr>
              <a:t> and remittances payments platforms.</a:t>
            </a:r>
          </a:p>
          <a:p>
            <a:pPr marL="720725" indent="-457200">
              <a:lnSpc>
                <a:spcPct val="120000"/>
              </a:lnSpc>
              <a:buClr>
                <a:srgbClr val="182664"/>
              </a:buClr>
              <a:buSzPct val="90000"/>
              <a:buFont typeface="Wingdings" panose="05000000000000000000" pitchFamily="2" charset="2"/>
              <a:buChar char="q"/>
            </a:pPr>
            <a:r>
              <a:rPr lang="en-GB" sz="3000" b="1" dirty="0">
                <a:cs typeface="Times New Roman" panose="02020603050405020304" pitchFamily="18" charset="0"/>
              </a:rPr>
              <a:t>Electronic-ID</a:t>
            </a:r>
            <a:r>
              <a:rPr lang="en-GB" sz="3000" dirty="0">
                <a:cs typeface="Times New Roman" panose="02020603050405020304" pitchFamily="18" charset="0"/>
              </a:rPr>
              <a:t> system to cope with market innovations and secure the market.</a:t>
            </a:r>
          </a:p>
          <a:p>
            <a:pPr marL="720725" indent="-457200">
              <a:lnSpc>
                <a:spcPct val="120000"/>
              </a:lnSpc>
              <a:buClr>
                <a:srgbClr val="182664"/>
              </a:buClr>
              <a:buSzPct val="90000"/>
              <a:buFont typeface="Wingdings" panose="05000000000000000000" pitchFamily="2" charset="2"/>
              <a:buChar char="q"/>
            </a:pPr>
            <a:r>
              <a:rPr lang="en-GB" sz="3000" b="1" dirty="0">
                <a:cs typeface="Times New Roman" panose="02020603050405020304" pitchFamily="18" charset="0"/>
              </a:rPr>
              <a:t>State and Institutional capacity </a:t>
            </a:r>
            <a:r>
              <a:rPr lang="en-GB" sz="3000" dirty="0">
                <a:cs typeface="Times New Roman" panose="02020603050405020304" pitchFamily="18" charset="0"/>
              </a:rPr>
              <a:t>- Cope with market innovations and dynamism – </a:t>
            </a:r>
            <a:r>
              <a:rPr lang="en-GB" sz="3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capacity for the institutions to regulate and protect the market but also nudge the market to frontier of innovation paths.</a:t>
            </a:r>
            <a:endParaRPr lang="en-KE" sz="3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8083237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icture 4">
            <a:extLst>
              <a:ext uri="{FF2B5EF4-FFF2-40B4-BE49-F238E27FC236}">
                <a16:creationId xmlns:a16="http://schemas.microsoft.com/office/drawing/2014/main" id="{18847637-5D35-488C-BDD4-81FFCCD9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0"/>
            <a:ext cx="4873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4A4E3D6-533E-4C5E-A07B-7407C96DB6FC}"/>
              </a:ext>
            </a:extLst>
          </p:cNvPr>
          <p:cNvSpPr txBox="1">
            <a:spLocks/>
          </p:cNvSpPr>
          <p:nvPr/>
        </p:nvSpPr>
        <p:spPr>
          <a:xfrm>
            <a:off x="7938" y="2151741"/>
            <a:ext cx="7296151" cy="296124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1pPr>
            <a:lvl2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2pPr>
            <a:lvl3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3pPr>
            <a:lvl4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4pPr>
            <a:lvl5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5pPr>
            <a:lvl6pPr marL="1602978" marR="0" indent="-525066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o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6pPr>
            <a:lvl7pPr marL="15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7pPr>
            <a:lvl8pPr marL="17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8pPr>
            <a:lvl9pPr marL="19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9pPr>
          </a:lstStyle>
          <a:p>
            <a:pPr algn="ctr">
              <a:spcAft>
                <a:spcPts val="1200"/>
              </a:spcAft>
              <a:defRPr sz="2800" i="1"/>
            </a:pPr>
            <a:r>
              <a:rPr lang="en-US" sz="3600" i="1" kern="0" dirty="0">
                <a:latin typeface="Calibri Light" charset="0"/>
                <a:ea typeface="Calibri Light" charset="0"/>
                <a:cs typeface="Calibri Light" charset="0"/>
              </a:rPr>
              <a:t>Ahsante Sana</a:t>
            </a:r>
          </a:p>
          <a:p>
            <a:pPr algn="ctr">
              <a:spcAft>
                <a:spcPts val="1200"/>
              </a:spcAft>
              <a:defRPr sz="2800" i="1"/>
            </a:pPr>
            <a:r>
              <a:rPr lang="en-US" sz="3600" i="1" dirty="0"/>
              <a:t>Thank You</a:t>
            </a:r>
          </a:p>
          <a:p>
            <a:pPr algn="ctr">
              <a:spcAft>
                <a:spcPts val="1200"/>
              </a:spcAft>
              <a:defRPr sz="2800" i="1"/>
            </a:pPr>
            <a:r>
              <a:rPr lang="en-US" sz="3600" i="1" kern="0" dirty="0">
                <a:latin typeface="Calibri Light" charset="0"/>
                <a:ea typeface="Calibri Light" charset="0"/>
                <a:cs typeface="Calibri Light" charset="0"/>
              </a:rPr>
              <a:t>MERCI BEAUCOUP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EF64A8B-AA62-4E64-82F9-E35598268CFB}"/>
              </a:ext>
            </a:extLst>
          </p:cNvPr>
          <p:cNvSpPr txBox="1">
            <a:spLocks/>
          </p:cNvSpPr>
          <p:nvPr/>
        </p:nvSpPr>
        <p:spPr>
          <a:xfrm>
            <a:off x="7938" y="937952"/>
            <a:ext cx="7304087" cy="62071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1pPr>
            <a:lvl2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2pPr>
            <a:lvl3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3pPr>
            <a:lvl4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4pPr>
            <a:lvl5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5pPr>
            <a:lvl6pPr marL="1602978" marR="0" indent="-525066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o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6pPr>
            <a:lvl7pPr marL="15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7pPr>
            <a:lvl8pPr marL="17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8pPr>
            <a:lvl9pPr marL="19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9pPr>
          </a:lstStyle>
          <a:p>
            <a:pPr algn="ctr">
              <a:spcAft>
                <a:spcPts val="1200"/>
              </a:spcAft>
              <a:defRPr sz="2800" i="1"/>
            </a:pPr>
            <a:r>
              <a:rPr lang="en-US" sz="3600" b="1" i="1" kern="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 From AERC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83398D3-DEE0-41CF-B8A2-74A5095A0889}"/>
              </a:ext>
            </a:extLst>
          </p:cNvPr>
          <p:cNvSpPr txBox="1">
            <a:spLocks/>
          </p:cNvSpPr>
          <p:nvPr/>
        </p:nvSpPr>
        <p:spPr>
          <a:xfrm>
            <a:off x="0" y="6016423"/>
            <a:ext cx="7281864" cy="62071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 fontScale="92500" lnSpcReduction="20000"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1pPr>
            <a:lvl2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2pPr>
            <a:lvl3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3pPr>
            <a:lvl4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4pPr>
            <a:lvl5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5pPr>
            <a:lvl6pPr marL="1602978" marR="0" indent="-525066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o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6pPr>
            <a:lvl7pPr marL="15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7pPr>
            <a:lvl8pPr marL="17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8pPr>
            <a:lvl9pPr marL="19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9pPr>
          </a:lstStyle>
          <a:p>
            <a:pPr algn="ctr">
              <a:spcAft>
                <a:spcPts val="1200"/>
              </a:spcAft>
              <a:defRPr sz="2800" i="1"/>
            </a:pPr>
            <a:r>
              <a:rPr lang="en-US" sz="3600" b="1" i="1" kern="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 </a:t>
            </a:r>
            <a:r>
              <a:rPr lang="en-US" sz="3000" b="1" i="1" kern="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www.aercafrica.org</a:t>
            </a:r>
          </a:p>
          <a:p>
            <a:pPr algn="ctr">
              <a:spcAft>
                <a:spcPts val="1200"/>
              </a:spcAft>
              <a:defRPr sz="2800" i="1"/>
            </a:pPr>
            <a:endParaRPr lang="en-US" sz="3600" b="1" i="1" kern="0" dirty="0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2"/>
          <p:cNvSpPr/>
          <p:nvPr/>
        </p:nvSpPr>
        <p:spPr>
          <a:xfrm>
            <a:off x="-1" y="0"/>
            <a:ext cx="5039997" cy="6857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94" y="0"/>
                </a:moveTo>
                <a:lnTo>
                  <a:pt x="0" y="0"/>
                </a:lnTo>
                <a:lnTo>
                  <a:pt x="0" y="8719"/>
                </a:lnTo>
                <a:lnTo>
                  <a:pt x="4629" y="11292"/>
                </a:lnTo>
                <a:lnTo>
                  <a:pt x="0" y="13984"/>
                </a:lnTo>
                <a:lnTo>
                  <a:pt x="0" y="21600"/>
                </a:lnTo>
                <a:lnTo>
                  <a:pt x="5865" y="21600"/>
                </a:lnTo>
                <a:lnTo>
                  <a:pt x="21600" y="11227"/>
                </a:lnTo>
                <a:lnTo>
                  <a:pt x="5994" y="0"/>
                </a:lnTo>
                <a:close/>
              </a:path>
            </a:pathLst>
          </a:custGeom>
          <a:solidFill>
            <a:srgbClr val="FCE9D6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5" name="object 4"/>
          <p:cNvSpPr/>
          <p:nvPr/>
        </p:nvSpPr>
        <p:spPr>
          <a:xfrm>
            <a:off x="5385596" y="353695"/>
            <a:ext cx="5831538" cy="559882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B3C54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B3C54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6" name="object 5"/>
          <p:cNvSpPr txBox="1"/>
          <p:nvPr/>
        </p:nvSpPr>
        <p:spPr>
          <a:xfrm>
            <a:off x="6770429" y="893535"/>
            <a:ext cx="2857068" cy="52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spc="4">
                <a:solidFill>
                  <a:srgbClr val="231F2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1200" b="1" i="0" u="none" strike="noStrike" kern="0" cap="none" spc="4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AERC</a:t>
            </a:r>
          </a:p>
          <a:p>
            <a:pPr marL="0" marR="5080" lvl="0" indent="12064" algn="ctr" defTabSz="914400" rtl="0" eaLnBrk="1" fontAlgn="auto" latinLnBrk="0" hangingPunct="0">
              <a:lnSpc>
                <a:spcPct val="1012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4">
                <a:solidFill>
                  <a:srgbClr val="231F2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African Economic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Research Consortium  Capacity building</a:t>
            </a:r>
            <a:r>
              <a:rPr kumimoji="0" sz="1200" b="0" i="0" u="none" strike="noStrike" kern="0" cap="none" spc="-4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Framework</a:t>
            </a:r>
          </a:p>
        </p:txBody>
      </p:sp>
      <p:sp>
        <p:nvSpPr>
          <p:cNvPr id="97" name="object 6"/>
          <p:cNvSpPr txBox="1"/>
          <p:nvPr/>
        </p:nvSpPr>
        <p:spPr>
          <a:xfrm>
            <a:off x="5613140" y="2669096"/>
            <a:ext cx="1560829" cy="978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0" marR="0" lvl="0" indent="127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spc="4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1200" b="1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RESEARCH</a:t>
            </a:r>
          </a:p>
          <a:p>
            <a:pPr marL="170179" marR="0" lvl="0" indent="-158114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165100" algn="l"/>
              </a:tabLst>
              <a:defRPr sz="1200" spc="4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Thematic</a:t>
            </a:r>
            <a:r>
              <a:rPr kumimoji="0" sz="1200" b="0" i="0" u="none" strike="noStrike" kern="0" cap="none" spc="-3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Research</a:t>
            </a:r>
          </a:p>
          <a:p>
            <a:pPr marL="170179" marR="479425" lvl="0" indent="-158114" algn="l" defTabSz="914400" rtl="0" eaLnBrk="1" fontAlgn="auto" latinLnBrk="0" hangingPunct="0">
              <a:lnSpc>
                <a:spcPct val="101298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1651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Collaborative  Research</a:t>
            </a:r>
          </a:p>
          <a:p>
            <a:pPr marL="170179" marR="0" lvl="0" indent="-158114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165100" algn="l"/>
              </a:tabLst>
              <a:defRPr sz="1200" spc="4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Special</a:t>
            </a:r>
            <a:r>
              <a:rPr kumimoji="0" sz="1200" b="0" i="0" u="none" strike="noStrike" kern="0" cap="none" spc="-3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Workshops</a:t>
            </a:r>
          </a:p>
        </p:txBody>
      </p:sp>
      <p:sp>
        <p:nvSpPr>
          <p:cNvPr id="98" name="object 7"/>
          <p:cNvSpPr txBox="1"/>
          <p:nvPr/>
        </p:nvSpPr>
        <p:spPr>
          <a:xfrm>
            <a:off x="9429112" y="2181866"/>
            <a:ext cx="1695305" cy="2305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0" marR="0" lvl="0" indent="127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spc="-9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1200" b="1" i="0" u="none" strike="noStrike" kern="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Training</a:t>
            </a:r>
          </a:p>
          <a:p>
            <a:pPr marL="170179" marR="5080" lvl="0" indent="-158114" algn="l" defTabSz="914400" rtl="0" eaLnBrk="1" fontAlgn="auto" latinLnBrk="0" hangingPunct="0">
              <a:lnSpc>
                <a:spcPct val="101298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1651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Collaborative  </a:t>
            </a: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Masters</a:t>
            </a:r>
            <a:r>
              <a:rPr kumimoji="0" sz="1200" b="0" i="0" u="none" strike="noStrike" kern="0" cap="none" spc="-3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Programme  (CMAP)</a:t>
            </a:r>
          </a:p>
          <a:p>
            <a:pPr marL="170179" marR="153035" lvl="0" indent="-158114" algn="l" defTabSz="914400" rtl="0" eaLnBrk="1" fontAlgn="auto" latinLnBrk="0" hangingPunct="0">
              <a:lnSpc>
                <a:spcPct val="101298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1651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Collaborative  </a:t>
            </a: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Masters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</a:t>
            </a:r>
            <a:r>
              <a:rPr kumimoji="0" sz="1200" b="0" i="0" u="none" strike="noStrike" kern="0" cap="none" spc="-1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Applied  </a:t>
            </a:r>
            <a:r>
              <a:rPr kumimoji="0" sz="1200" b="0" i="0" u="none" strike="noStrike" kern="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&amp; </a:t>
            </a: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Agri.</a:t>
            </a:r>
            <a:r>
              <a:rPr kumimoji="0" sz="1200" b="0" i="0" u="none" strike="noStrike" kern="0" cap="none" spc="-11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Economics  </a:t>
            </a:r>
            <a:r>
              <a:rPr kumimoji="0" sz="1200" b="0" i="0" u="none" strike="noStrike" kern="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(CMAAE)</a:t>
            </a:r>
          </a:p>
          <a:p>
            <a:pPr marL="170179" marR="144145" lvl="0" indent="-158114" algn="l" defTabSz="914400" rtl="0" eaLnBrk="1" fontAlgn="auto" latinLnBrk="0" hangingPunct="0">
              <a:lnSpc>
                <a:spcPct val="101298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1651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Collaborative </a:t>
            </a:r>
            <a:r>
              <a:rPr kumimoji="0" sz="1200" b="0" i="0" u="none" strike="noStrike" kern="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PhD  </a:t>
            </a: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Programme</a:t>
            </a:r>
            <a:r>
              <a:rPr kumimoji="0" sz="1200" b="0" i="0" u="none" strike="noStrike" kern="0" cap="none" spc="-3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(CPP)</a:t>
            </a:r>
          </a:p>
        </p:txBody>
      </p:sp>
      <p:sp>
        <p:nvSpPr>
          <p:cNvPr id="99" name="object 8"/>
          <p:cNvSpPr txBox="1"/>
          <p:nvPr/>
        </p:nvSpPr>
        <p:spPr>
          <a:xfrm>
            <a:off x="7298433" y="4760159"/>
            <a:ext cx="2072407" cy="519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0" marR="0" lvl="0" indent="12700" algn="l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spc="4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1200" b="1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Policy</a:t>
            </a:r>
            <a:r>
              <a:rPr kumimoji="0" sz="1200" b="1" i="0" u="none" strike="noStrike" kern="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200" b="1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Outreach</a:t>
            </a:r>
          </a:p>
          <a:p>
            <a:pPr marL="170179" marR="0" lvl="0" indent="-158114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165100" algn="l"/>
              </a:tabLst>
              <a:defRPr sz="1200" spc="4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Senior Policy</a:t>
            </a:r>
            <a:r>
              <a:rPr kumimoji="0" sz="1200" b="0" i="0" u="none" strike="noStrike" kern="0" cap="none" spc="-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Seminars</a:t>
            </a:r>
          </a:p>
          <a:p>
            <a:pPr marL="170179" marR="0" lvl="0" indent="-158114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1651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National </a:t>
            </a:r>
            <a:r>
              <a:rPr kumimoji="0" sz="1200" b="0" i="0" u="none" strike="noStrike" kern="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Policy</a:t>
            </a:r>
            <a:r>
              <a:rPr kumimoji="0" sz="1200" b="0" i="0" u="none" strike="noStrike" kern="0" cap="none" spc="-3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Workshops</a:t>
            </a:r>
          </a:p>
        </p:txBody>
      </p:sp>
      <p:sp>
        <p:nvSpPr>
          <p:cNvPr id="100" name="object 9"/>
          <p:cNvSpPr txBox="1"/>
          <p:nvPr/>
        </p:nvSpPr>
        <p:spPr>
          <a:xfrm>
            <a:off x="1106650" y="1789378"/>
            <a:ext cx="2908302" cy="329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231F2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The AERC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231F2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Approach to  Capacity Building  and Knowledge  Generation in SSA for evidence-based policy making</a:t>
            </a:r>
          </a:p>
        </p:txBody>
      </p:sp>
      <p:grpSp>
        <p:nvGrpSpPr>
          <p:cNvPr id="105" name="Group"/>
          <p:cNvGrpSpPr/>
          <p:nvPr/>
        </p:nvGrpSpPr>
        <p:grpSpPr>
          <a:xfrm>
            <a:off x="6306191" y="6110675"/>
            <a:ext cx="4056891" cy="496224"/>
            <a:chOff x="0" y="0"/>
            <a:chExt cx="4056889" cy="496222"/>
          </a:xfrm>
        </p:grpSpPr>
        <p:sp>
          <p:nvSpPr>
            <p:cNvPr id="101" name="Rectangle"/>
            <p:cNvSpPr/>
            <p:nvPr/>
          </p:nvSpPr>
          <p:spPr>
            <a:xfrm>
              <a:off x="742308" y="0"/>
              <a:ext cx="2572274" cy="496223"/>
            </a:xfrm>
            <a:prstGeom prst="rect">
              <a:avLst/>
            </a:prstGeom>
            <a:solidFill>
              <a:srgbClr val="2C3C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2" name="Institutions &amp; Network"/>
            <p:cNvSpPr txBox="1"/>
            <p:nvPr/>
          </p:nvSpPr>
          <p:spPr>
            <a:xfrm>
              <a:off x="871047" y="72781"/>
              <a:ext cx="2314795" cy="35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Institutions &amp; Network</a:t>
              </a:r>
            </a:p>
          </p:txBody>
        </p:sp>
        <p:sp>
          <p:nvSpPr>
            <p:cNvPr id="103" name="Arrow"/>
            <p:cNvSpPr/>
            <p:nvPr/>
          </p:nvSpPr>
          <p:spPr>
            <a:xfrm>
              <a:off x="3244208" y="0"/>
              <a:ext cx="812682" cy="496223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2B3C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4" name="Arrow"/>
            <p:cNvSpPr/>
            <p:nvPr/>
          </p:nvSpPr>
          <p:spPr>
            <a:xfrm flipH="1">
              <a:off x="0" y="0"/>
              <a:ext cx="812682" cy="496223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2B3C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3288-09C0-43E1-8CC2-CEC70C4AD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15" y="358309"/>
            <a:ext cx="10982166" cy="781251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182664"/>
                </a:solidFill>
              </a:rPr>
              <a:t>I.  The </a:t>
            </a:r>
            <a:r>
              <a:rPr lang="en-US" sz="4000" b="1" dirty="0">
                <a:solidFill>
                  <a:srgbClr val="182664"/>
                </a:solidFill>
                <a:latin typeface="+mn-lt"/>
                <a:cs typeface="Times New Roman" panose="02020603050405020304" pitchFamily="18" charset="0"/>
              </a:rPr>
              <a:t>AERC: Research Evidence for Policy Making in Africa</a:t>
            </a:r>
            <a:endParaRPr lang="en-KE" sz="4000" b="1" dirty="0">
              <a:solidFill>
                <a:srgbClr val="182664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1EB730-84B2-483C-B2D9-E18E43EA0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709" y="1299907"/>
            <a:ext cx="10818503" cy="5029176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altLang="en-US" sz="4400" b="1" dirty="0">
                <a:cs typeface="Times New Roman" panose="02020603050405020304" pitchFamily="18" charset="0"/>
              </a:rPr>
              <a:t>Thematic research for building capacity in 5 thematic areas:</a:t>
            </a:r>
            <a:endParaRPr lang="en-US" sz="4400" dirty="0"/>
          </a:p>
          <a:p>
            <a:pPr marL="1082675" indent="-366713">
              <a:buClr>
                <a:srgbClr val="00206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Poverty, </a:t>
            </a:r>
            <a:r>
              <a:rPr lang="en-US" dirty="0" err="1"/>
              <a:t>Labour</a:t>
            </a:r>
            <a:r>
              <a:rPr lang="en-US" dirty="0"/>
              <a:t> Markets and Income Distribution</a:t>
            </a:r>
          </a:p>
          <a:p>
            <a:pPr marL="1082675" indent="-366713">
              <a:buClr>
                <a:srgbClr val="00206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Macroeconomic Policy and Growth</a:t>
            </a:r>
          </a:p>
          <a:p>
            <a:pPr marL="1082675" indent="-366713">
              <a:buClr>
                <a:srgbClr val="00206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Finance and Resource Mobilization</a:t>
            </a:r>
          </a:p>
          <a:p>
            <a:pPr marL="1082675" indent="-366713">
              <a:buClr>
                <a:srgbClr val="00206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Production, Trade and Economic Integration</a:t>
            </a:r>
          </a:p>
          <a:p>
            <a:pPr marL="1082675" indent="-366713">
              <a:buClr>
                <a:srgbClr val="00206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Agriculture, Climate Change and Natural Resource Management</a:t>
            </a:r>
          </a:p>
          <a:p>
            <a:pPr marL="1082675" indent="-366713">
              <a:lnSpc>
                <a:spcPct val="70000"/>
              </a:lnSpc>
              <a:spcBef>
                <a:spcPts val="600"/>
              </a:spcBef>
              <a:buClr>
                <a:srgbClr val="002060"/>
              </a:buClr>
              <a:buSzPct val="110000"/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indent="-457200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4400" b="1" dirty="0">
                <a:cs typeface="Times New Roman" panose="02020603050405020304" pitchFamily="18" charset="0"/>
              </a:rPr>
              <a:t>Research through collaboration to enrich policy choices – some examples:</a:t>
            </a:r>
          </a:p>
          <a:p>
            <a:pPr marL="1082675" indent="-366713">
              <a:buClr>
                <a:srgbClr val="00206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Digital Financial Services and Market Development in the East African Community Region </a:t>
            </a:r>
          </a:p>
          <a:p>
            <a:pPr marL="1082675" indent="-366713">
              <a:buClr>
                <a:srgbClr val="00206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Inclusive Finance in Fragile and Post Conflict States</a:t>
            </a:r>
          </a:p>
          <a:p>
            <a:pPr marL="1082675" indent="-366713">
              <a:buClr>
                <a:srgbClr val="00206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Impact of Disruptive Technologies in Africa</a:t>
            </a:r>
            <a:endParaRPr lang="en-US" sz="2400" i="1" dirty="0"/>
          </a:p>
          <a:p>
            <a:pPr marL="1082675" indent="-366713">
              <a:buClr>
                <a:srgbClr val="00206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2400" dirty="0"/>
              <a:t>Climate Change and Economic Development in Africa</a:t>
            </a:r>
          </a:p>
          <a:p>
            <a:pPr marL="1082675" indent="-366713">
              <a:buClr>
                <a:srgbClr val="00206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Re-Examining the Growth, Poverty, Inequality &amp; Redistribution Relationships in Africa</a:t>
            </a:r>
          </a:p>
          <a:p>
            <a:pPr marL="1082675" indent="-366713">
              <a:buClr>
                <a:srgbClr val="00206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Data Governance and Sound Policy Making in Africa</a:t>
            </a:r>
          </a:p>
          <a:p>
            <a:pPr marL="1082675" indent="-366713">
              <a:buClr>
                <a:srgbClr val="00206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Health Care Financing and COVID-19 in Africa</a:t>
            </a:r>
          </a:p>
          <a:p>
            <a:pPr marL="1082675" indent="-366713">
              <a:buClr>
                <a:srgbClr val="00206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Building Policy Research Institutions to Support Human Capital Development in Africa </a:t>
            </a:r>
          </a:p>
        </p:txBody>
      </p:sp>
    </p:spTree>
    <p:extLst>
      <p:ext uri="{BB962C8B-B14F-4D97-AF65-F5344CB8AC3E}">
        <p14:creationId xmlns:p14="http://schemas.microsoft.com/office/powerpoint/2010/main" val="8032988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2A7C-213C-4889-AE35-433985EF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46888"/>
            <a:ext cx="10780775" cy="951600"/>
          </a:xfrm>
        </p:spPr>
        <p:txBody>
          <a:bodyPr>
            <a:normAutofit/>
          </a:bodyPr>
          <a:lstStyle/>
          <a:p>
            <a:pPr marL="355600" indent="-355600"/>
            <a:r>
              <a:rPr lang="en-GB" altLang="en-US" sz="4000" b="1" dirty="0">
                <a:solidFill>
                  <a:srgbClr val="182664"/>
                </a:solidFill>
                <a:latin typeface="+mn-lt"/>
                <a:cs typeface="Times New Roman" panose="02020603050405020304" pitchFamily="18" charset="0"/>
              </a:rPr>
              <a:t>II.	  The Digital Financial Services: The Emerging Evidence</a:t>
            </a:r>
            <a:endParaRPr lang="en-KE" sz="4000" b="1" dirty="0">
              <a:solidFill>
                <a:srgbClr val="182664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BB547-82B0-4976-B49C-33C0828B1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746" y="1280783"/>
            <a:ext cx="11329944" cy="5102088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en-GB" altLang="en-US" sz="3400" b="1" dirty="0">
                <a:cs typeface="Times New Roman" panose="02020603050405020304" pitchFamily="18" charset="0"/>
              </a:rPr>
              <a:t>First: A Retail </a:t>
            </a:r>
            <a:r>
              <a:rPr lang="en-GB" altLang="en-US" sz="3400" b="1" dirty="0">
                <a:latin typeface="+mn-lt"/>
                <a:cs typeface="Times New Roman" panose="02020603050405020304" pitchFamily="18" charset="0"/>
              </a:rPr>
              <a:t>Electronic Payments System has evolved</a:t>
            </a:r>
            <a:endParaRPr lang="en-US" sz="3400" dirty="0"/>
          </a:p>
          <a:p>
            <a:pPr marL="893763" indent="-357188"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It is effective, efficient, transparent and safe – but above all </a:t>
            </a:r>
            <a:r>
              <a:rPr lang="en-US" b="1" dirty="0"/>
              <a:t>inclusive </a:t>
            </a:r>
            <a:r>
              <a:rPr lang="en-US" dirty="0"/>
              <a:t>and </a:t>
            </a:r>
            <a:r>
              <a:rPr lang="en-US" b="1" dirty="0"/>
              <a:t>real time </a:t>
            </a:r>
            <a:r>
              <a:rPr lang="en-US" dirty="0"/>
              <a:t>- Retail electronic payments is an easier entry point for financial services and navigates all market segments including the informal ones.</a:t>
            </a:r>
          </a:p>
          <a:p>
            <a:pPr marL="893763" indent="-357188"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Those retail electronic payments platforms are operated from commercial banks – they increase activities at the retail level. No need to make a visit to the bank – </a:t>
            </a:r>
            <a:r>
              <a:rPr lang="en-US" b="1" dirty="0"/>
              <a:t>accessibility</a:t>
            </a:r>
            <a:r>
              <a:rPr lang="en-US" dirty="0"/>
              <a:t> – this is very important in African economies.</a:t>
            </a:r>
          </a:p>
          <a:p>
            <a:pPr marL="893763" indent="-357188"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Once a successful electronic payments platform is operational, it becomes a game-changer –  </a:t>
            </a:r>
            <a:r>
              <a:rPr lang="en-US" dirty="0" err="1"/>
              <a:t>FinTechs</a:t>
            </a:r>
            <a:r>
              <a:rPr lang="en-US" dirty="0"/>
              <a:t> can roll out new products across all sectors of the economy.</a:t>
            </a:r>
          </a:p>
        </p:txBody>
      </p:sp>
    </p:spTree>
    <p:extLst>
      <p:ext uri="{BB962C8B-B14F-4D97-AF65-F5344CB8AC3E}">
        <p14:creationId xmlns:p14="http://schemas.microsoft.com/office/powerpoint/2010/main" val="42834803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5635-6C08-4923-94F9-BF8A1BDB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8" y="1323044"/>
            <a:ext cx="11387650" cy="4899078"/>
          </a:xfrm>
        </p:spPr>
        <p:txBody>
          <a:bodyPr anchor="t">
            <a:normAutofit fontScale="25000" lnSpcReduction="20000"/>
          </a:bodyPr>
          <a:lstStyle/>
          <a:p>
            <a:pPr marL="720725" indent="-558800">
              <a:lnSpc>
                <a:spcPct val="100000"/>
              </a:lnSpc>
              <a:buClr>
                <a:srgbClr val="263D56"/>
              </a:buClr>
              <a:buSzPct val="90000"/>
              <a:buFont typeface="Wingdings" panose="05000000000000000000" pitchFamily="2" charset="2"/>
              <a:buChar char="q"/>
            </a:pPr>
            <a:r>
              <a:rPr lang="en-GB" sz="13600" b="1" dirty="0">
                <a:cs typeface="Times New Roman" panose="02020603050405020304" pitchFamily="18" charset="0"/>
              </a:rPr>
              <a:t>Second: Financial inclusion has been a success </a:t>
            </a:r>
            <a:r>
              <a:rPr lang="en-GB" sz="13600" dirty="0">
                <a:cs typeface="Times New Roman" panose="02020603050405020304" pitchFamily="18" charset="0"/>
              </a:rPr>
              <a:t>and there is evidence of financial development, inclusive finance and poverty reduction.</a:t>
            </a:r>
          </a:p>
          <a:p>
            <a:pPr marL="1260475" lvl="2" indent="-366713">
              <a:lnSpc>
                <a:spcPct val="100000"/>
              </a:lnSpc>
              <a:buClr>
                <a:srgbClr val="263D56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1000" dirty="0">
                <a:cs typeface="Times New Roman" panose="02020603050405020304" pitchFamily="18" charset="0"/>
              </a:rPr>
              <a:t>The retail electronic payments ecosystem has provided commercial banks with a technological platform to manage micro depositors and savers.</a:t>
            </a:r>
          </a:p>
          <a:p>
            <a:pPr marL="1260475" lvl="2" indent="-366713">
              <a:lnSpc>
                <a:spcPct val="100000"/>
              </a:lnSpc>
              <a:buClr>
                <a:srgbClr val="263D56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1000" dirty="0">
                <a:cs typeface="Times New Roman" panose="02020603050405020304" pitchFamily="18" charset="0"/>
              </a:rPr>
              <a:t>Strong banks with intermediation capacity have emerged.</a:t>
            </a:r>
          </a:p>
          <a:p>
            <a:pPr marL="714375" indent="-552450">
              <a:lnSpc>
                <a:spcPct val="100000"/>
              </a:lnSpc>
              <a:buClr>
                <a:srgbClr val="263D56"/>
              </a:buClr>
              <a:buSzPct val="90000"/>
              <a:buFont typeface="Wingdings" panose="05000000000000000000" pitchFamily="2" charset="2"/>
              <a:buChar char="q"/>
            </a:pPr>
            <a:r>
              <a:rPr lang="en-GB" sz="13600" b="1" dirty="0">
                <a:cs typeface="Times New Roman" panose="02020603050405020304" pitchFamily="18" charset="0"/>
              </a:rPr>
              <a:t>Third:</a:t>
            </a:r>
            <a:r>
              <a:rPr lang="en-GB" sz="13600" dirty="0">
                <a:cs typeface="Times New Roman" panose="02020603050405020304" pitchFamily="18" charset="0"/>
              </a:rPr>
              <a:t> </a:t>
            </a:r>
            <a:r>
              <a:rPr lang="en-US" sz="13600" b="1" dirty="0">
                <a:cs typeface="Times New Roman" panose="02020603050405020304" pitchFamily="18" charset="0"/>
              </a:rPr>
              <a:t>Virtual savings and virtual credit supply platforms have emerged.</a:t>
            </a:r>
          </a:p>
          <a:p>
            <a:pPr marL="1260475" lvl="2" indent="-366713">
              <a:lnSpc>
                <a:spcPct val="100000"/>
              </a:lnSpc>
              <a:buClr>
                <a:srgbClr val="263D5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1200" dirty="0">
                <a:cs typeface="Times New Roman" panose="02020603050405020304" pitchFamily="18" charset="0"/>
              </a:rPr>
              <a:t>With a credit scores for pricing short term loans – has changed the collateral technology that has checked credit market growth in Africa.</a:t>
            </a:r>
            <a:endParaRPr lang="en-GB" sz="11200" dirty="0"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F62225-5392-4F92-8AAB-C435B4B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386080"/>
            <a:ext cx="11150867" cy="727788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182664"/>
                </a:solidFill>
                <a:latin typeface="+mn-lt"/>
                <a:cs typeface="Times New Roman" panose="02020603050405020304" pitchFamily="18" charset="0"/>
              </a:rPr>
              <a:t>III.  The Digital Financial Services: The Emerging Evidence</a:t>
            </a:r>
          </a:p>
        </p:txBody>
      </p:sp>
    </p:spTree>
    <p:extLst>
      <p:ext uri="{BB962C8B-B14F-4D97-AF65-F5344CB8AC3E}">
        <p14:creationId xmlns:p14="http://schemas.microsoft.com/office/powerpoint/2010/main" val="14191716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5635-6C08-4923-94F9-BF8A1BDB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16" y="1323044"/>
            <a:ext cx="11535102" cy="5079138"/>
          </a:xfrm>
        </p:spPr>
        <p:txBody>
          <a:bodyPr anchor="t">
            <a:normAutofit fontScale="25000" lnSpcReduction="20000"/>
          </a:bodyPr>
          <a:lstStyle/>
          <a:p>
            <a:pPr marL="720725" indent="-558800">
              <a:lnSpc>
                <a:spcPct val="100000"/>
              </a:lnSpc>
              <a:buClr>
                <a:srgbClr val="263D56"/>
              </a:buClr>
              <a:buSzPct val="90000"/>
              <a:buFont typeface="Wingdings" panose="05000000000000000000" pitchFamily="2" charset="2"/>
              <a:buChar char="q"/>
            </a:pPr>
            <a:r>
              <a:rPr lang="en-GB" sz="12000" b="1" dirty="0">
                <a:cs typeface="Times New Roman" panose="02020603050405020304" pitchFamily="18" charset="0"/>
              </a:rPr>
              <a:t>Fourth: Financial inclusion\market development: changes the behaviour of holding and keeping cash outside the banking system - </a:t>
            </a:r>
            <a:r>
              <a:rPr lang="en-GB" sz="12000" dirty="0">
                <a:cs typeface="Times New Roman" panose="02020603050405020304" pitchFamily="18" charset="0"/>
              </a:rPr>
              <a:t>Velocity of money and money multiplier change - allows the formulation of an </a:t>
            </a:r>
            <a:r>
              <a:rPr lang="en-GB" sz="12000" b="1" dirty="0">
                <a:cs typeface="Times New Roman" panose="02020603050405020304" pitchFamily="18" charset="0"/>
              </a:rPr>
              <a:t>effective</a:t>
            </a:r>
            <a:r>
              <a:rPr lang="en-GB" sz="12000" dirty="0">
                <a:cs typeface="Times New Roman" panose="02020603050405020304" pitchFamily="18" charset="0"/>
              </a:rPr>
              <a:t> and </a:t>
            </a:r>
            <a:r>
              <a:rPr lang="en-GB" sz="12000" b="1" dirty="0">
                <a:cs typeface="Times New Roman" panose="02020603050405020304" pitchFamily="18" charset="0"/>
              </a:rPr>
              <a:t>forward-looking </a:t>
            </a:r>
            <a:r>
              <a:rPr lang="en-GB" sz="12000" dirty="0">
                <a:cs typeface="Times New Roman" panose="02020603050405020304" pitchFamily="18" charset="0"/>
              </a:rPr>
              <a:t>monetary policy. </a:t>
            </a:r>
          </a:p>
          <a:p>
            <a:pPr marL="720725" indent="-558800">
              <a:lnSpc>
                <a:spcPct val="70000"/>
              </a:lnSpc>
              <a:spcBef>
                <a:spcPts val="0"/>
              </a:spcBef>
              <a:buClr>
                <a:srgbClr val="263D56"/>
              </a:buClr>
              <a:buSzPct val="90000"/>
              <a:buFont typeface="Wingdings" panose="05000000000000000000" pitchFamily="2" charset="2"/>
              <a:buChar char="q"/>
            </a:pPr>
            <a:endParaRPr lang="en-GB" sz="12000" dirty="0">
              <a:cs typeface="Times New Roman" panose="02020603050405020304" pitchFamily="18" charset="0"/>
            </a:endParaRPr>
          </a:p>
          <a:p>
            <a:pPr marL="720725" lvl="2" indent="-558800">
              <a:lnSpc>
                <a:spcPct val="100000"/>
              </a:lnSpc>
              <a:buClr>
                <a:srgbClr val="263D56"/>
              </a:buClr>
              <a:buSzPct val="90000"/>
              <a:buFont typeface="Wingdings" panose="05000000000000000000" pitchFamily="2" charset="2"/>
              <a:buChar char="q"/>
            </a:pPr>
            <a:r>
              <a:rPr lang="en-GB" sz="12000" b="1" dirty="0">
                <a:cs typeface="Times New Roman" panose="02020603050405020304" pitchFamily="18" charset="0"/>
              </a:rPr>
              <a:t>Fifth: </a:t>
            </a:r>
            <a:r>
              <a:rPr lang="en-US" sz="12000" dirty="0">
                <a:cs typeface="Times New Roman" panose="02020603050405020304" pitchFamily="18" charset="0"/>
              </a:rPr>
              <a:t>The digital transactions platform has allowed monitoring of financial transactions - Improved the AML/CFT regime.</a:t>
            </a:r>
          </a:p>
          <a:p>
            <a:pPr marL="720725" lvl="2" indent="-558800">
              <a:lnSpc>
                <a:spcPct val="70000"/>
              </a:lnSpc>
              <a:spcBef>
                <a:spcPts val="0"/>
              </a:spcBef>
              <a:buClr>
                <a:srgbClr val="263D56"/>
              </a:buClr>
              <a:buSzPct val="90000"/>
              <a:buFont typeface="Wingdings" panose="05000000000000000000" pitchFamily="2" charset="2"/>
              <a:buChar char="q"/>
            </a:pPr>
            <a:endParaRPr lang="en-US" sz="12000" dirty="0">
              <a:cs typeface="Times New Roman" panose="02020603050405020304" pitchFamily="18" charset="0"/>
            </a:endParaRPr>
          </a:p>
          <a:p>
            <a:pPr marL="712788" indent="-550863">
              <a:lnSpc>
                <a:spcPct val="100000"/>
              </a:lnSpc>
              <a:buClr>
                <a:srgbClr val="263D56"/>
              </a:buClr>
              <a:buSzPct val="90000"/>
              <a:buFont typeface="Wingdings" panose="05000000000000000000" pitchFamily="2" charset="2"/>
              <a:buChar char="q"/>
            </a:pPr>
            <a:r>
              <a:rPr lang="en-GB" sz="12000" b="1" dirty="0">
                <a:cs typeface="Times New Roman" panose="02020603050405020304" pitchFamily="18" charset="0"/>
              </a:rPr>
              <a:t>Sixth:</a:t>
            </a:r>
            <a:r>
              <a:rPr lang="en-GB" sz="12000" dirty="0">
                <a:cs typeface="Times New Roman" panose="02020603050405020304" pitchFamily="18" charset="0"/>
              </a:rPr>
              <a:t> Women can save in instruments that cannot be encroached; they are efficient savers: </a:t>
            </a:r>
          </a:p>
          <a:p>
            <a:pPr marL="1166813" indent="-357188">
              <a:lnSpc>
                <a:spcPct val="100000"/>
              </a:lnSpc>
              <a:buClr>
                <a:srgbClr val="263D56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10000" dirty="0" err="1">
                <a:cs typeface="Times New Roman" panose="02020603050405020304" pitchFamily="18" charset="0"/>
              </a:rPr>
              <a:t>Tavaneet</a:t>
            </a:r>
            <a:r>
              <a:rPr lang="en-GB" sz="10000" dirty="0">
                <a:cs typeface="Times New Roman" panose="02020603050405020304" pitchFamily="18" charset="0"/>
              </a:rPr>
              <a:t> and Jack (2017) shows that 2% of Kenyan households have been lifted from poverty – mostly female headed households. </a:t>
            </a:r>
            <a:r>
              <a:rPr lang="en-GB" sz="10800" dirty="0">
                <a:cs typeface="Times New Roman" panose="02020603050405020304" pitchFamily="18" charset="0"/>
              </a:rPr>
              <a:t>Digital Financial Inclusion has the potential for Sustainable poverty reduction.</a:t>
            </a:r>
          </a:p>
          <a:p>
            <a:pPr marL="0" indent="0">
              <a:buNone/>
            </a:pPr>
            <a:endParaRPr lang="en-GB" sz="11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F62225-5392-4F92-8AAB-C435B4B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365759"/>
            <a:ext cx="10945293" cy="803709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182664"/>
                </a:solidFill>
                <a:latin typeface="+mn-lt"/>
                <a:cs typeface="Times New Roman" panose="02020603050405020304" pitchFamily="18" charset="0"/>
              </a:rPr>
              <a:t>IV.  The Digital Financial Services: The Emerging Evidence</a:t>
            </a:r>
          </a:p>
        </p:txBody>
      </p:sp>
    </p:spTree>
    <p:extLst>
      <p:ext uri="{BB962C8B-B14F-4D97-AF65-F5344CB8AC3E}">
        <p14:creationId xmlns:p14="http://schemas.microsoft.com/office/powerpoint/2010/main" val="41609203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0E601338-A290-4606-9696-E5D10477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0" y="140438"/>
            <a:ext cx="10780778" cy="613284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Financial Services and Financial Inclusion – The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Evidence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817311DE-9B5A-49D6-89E8-25AE9FEA5B0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87670" y="5668123"/>
            <a:ext cx="11868155" cy="411186"/>
          </a:xfrm>
        </p:spPr>
        <p:txBody>
          <a:bodyPr>
            <a:normAutofit/>
          </a:bodyPr>
          <a:lstStyle/>
          <a:p>
            <a:r>
              <a:rPr lang="en-US" sz="2000" dirty="0"/>
              <a:t>Banking the unbanked</a:t>
            </a:r>
            <a:r>
              <a:rPr lang="en-US" sz="2000"/>
              <a:t>: Mobile </a:t>
            </a:r>
            <a:r>
              <a:rPr lang="en-US" sz="2000" dirty="0"/>
              <a:t>banking has empowered women to save, invest and </a:t>
            </a:r>
            <a:r>
              <a:rPr lang="en-US" sz="2000"/>
              <a:t>do business.</a:t>
            </a:r>
            <a:endParaRPr lang="en-US" sz="2000" dirty="0"/>
          </a:p>
        </p:txBody>
      </p:sp>
      <p:pic>
        <p:nvPicPr>
          <p:cNvPr id="2058" name="Picture 10" descr="How Nairobi Is Earning Its Nickname as the Developing World&amp;#39;s &amp;#39;Silicon  Savannah&amp;#39; | Inc.com">
            <a:extLst>
              <a:ext uri="{FF2B5EF4-FFF2-40B4-BE49-F238E27FC236}">
                <a16:creationId xmlns:a16="http://schemas.microsoft.com/office/drawing/2014/main" id="{40A0BAAC-6102-4F13-AF3A-38E99AE6B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9"/>
          <a:stretch/>
        </p:blipFill>
        <p:spPr bwMode="auto">
          <a:xfrm>
            <a:off x="5651863" y="1088569"/>
            <a:ext cx="6540137" cy="44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-Pesa, il fintech che in Africa funziona da 10 anni | Economyup">
            <a:extLst>
              <a:ext uri="{FF2B5EF4-FFF2-40B4-BE49-F238E27FC236}">
                <a16:creationId xmlns:a16="http://schemas.microsoft.com/office/drawing/2014/main" id="{CFE06433-E93B-4317-BEDF-B201454CF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/>
          <a:stretch/>
        </p:blipFill>
        <p:spPr bwMode="auto">
          <a:xfrm>
            <a:off x="453" y="1088570"/>
            <a:ext cx="5651410" cy="44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0986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8161-215A-4FC9-AB00-3B954C67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97" y="258184"/>
            <a:ext cx="10860833" cy="87375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82664"/>
                </a:solidFill>
                <a:latin typeface="+mn-lt"/>
                <a:cs typeface="Times New Roman" panose="02020603050405020304" pitchFamily="18" charset="0"/>
              </a:rPr>
              <a:t>V.  The Digital Financial Services: The Emerging Evidence</a:t>
            </a:r>
            <a:endParaRPr lang="en-US" sz="4000" b="1" dirty="0">
              <a:solidFill>
                <a:srgbClr val="182664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37B47-CD17-4CD6-B758-E2413718D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105" y="1301803"/>
            <a:ext cx="10992271" cy="5100766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263D56"/>
              </a:buClr>
              <a:buSzPct val="90000"/>
              <a:buFont typeface="Wingdings" panose="05000000000000000000" pitchFamily="2" charset="2"/>
              <a:buChar char="q"/>
            </a:pPr>
            <a:r>
              <a:rPr lang="en-GB" sz="3400" b="1" dirty="0">
                <a:cs typeface="Times New Roman" panose="02020603050405020304" pitchFamily="18" charset="0"/>
              </a:rPr>
              <a:t>Finally,</a:t>
            </a:r>
            <a:r>
              <a:rPr lang="en-GB" sz="3400" dirty="0"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cs typeface="Times New Roman" panose="02020603050405020304" pitchFamily="18" charset="0"/>
              </a:rPr>
              <a:t>FinTechs</a:t>
            </a:r>
            <a:r>
              <a:rPr lang="en-GB" sz="3400" dirty="0">
                <a:cs typeface="Times New Roman" panose="02020603050405020304" pitchFamily="18" charset="0"/>
              </a:rPr>
              <a:t> can roll out </a:t>
            </a:r>
            <a:r>
              <a:rPr lang="en-GB" sz="3400" b="1" dirty="0">
                <a:cs typeface="Times New Roman" panose="02020603050405020304" pitchFamily="18" charset="0"/>
              </a:rPr>
              <a:t>sustainable business models</a:t>
            </a:r>
            <a:endParaRPr lang="en-GB" sz="3400" dirty="0">
              <a:cs typeface="Times New Roman" panose="02020603050405020304" pitchFamily="18" charset="0"/>
            </a:endParaRPr>
          </a:p>
          <a:p>
            <a:pPr marL="1260475" lvl="2" indent="-457200">
              <a:lnSpc>
                <a:spcPct val="80000"/>
              </a:lnSpc>
              <a:buClr>
                <a:srgbClr val="263D56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800" dirty="0">
                <a:cs typeface="Times New Roman" panose="02020603050405020304" pitchFamily="18" charset="0"/>
              </a:rPr>
              <a:t>Business models that cut across all the sectors of the economy and push the agenda for inclusive development.</a:t>
            </a:r>
          </a:p>
          <a:p>
            <a:pPr marL="1260475" lvl="2" indent="-457200">
              <a:lnSpc>
                <a:spcPct val="80000"/>
              </a:lnSpc>
              <a:buClr>
                <a:srgbClr val="263D56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800" dirty="0">
                <a:cs typeface="Times New Roman" panose="02020603050405020304" pitchFamily="18" charset="0"/>
              </a:rPr>
              <a:t>Examples: Small holder farmers and inputs, household solar energy supply, health sector payments, water vending machines in urban slums and investment in governments securities.</a:t>
            </a:r>
          </a:p>
          <a:p>
            <a:pPr marL="1260475" lvl="2" indent="-457200">
              <a:lnSpc>
                <a:spcPct val="80000"/>
              </a:lnSpc>
              <a:buClr>
                <a:srgbClr val="263D56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800" dirty="0">
                <a:cs typeface="Times New Roman" panose="02020603050405020304" pitchFamily="18" charset="0"/>
              </a:rPr>
              <a:t>Digitization and public finance design: Tax policy designs, tax payments platforms and revenue administration to minimize leakages.</a:t>
            </a:r>
          </a:p>
          <a:p>
            <a:pPr marL="1260475" lvl="2" indent="-457200">
              <a:lnSpc>
                <a:spcPct val="80000"/>
              </a:lnSpc>
              <a:buClr>
                <a:srgbClr val="263D56"/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800" dirty="0">
                <a:cs typeface="Times New Roman" panose="02020603050405020304" pitchFamily="18" charset="0"/>
              </a:rPr>
              <a:t>Platforms for e-government services that are effective and easy to reach, as well as for Government to design efficient social protection programs – has worked during the COVID-19 Pandemic.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577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C398-DB59-B0B3-1156-2A1CA7B5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5" y="349625"/>
            <a:ext cx="10421652" cy="931160"/>
          </a:xfrm>
        </p:spPr>
        <p:txBody>
          <a:bodyPr>
            <a:normAutofit fontScale="90000"/>
          </a:bodyPr>
          <a:lstStyle/>
          <a:p>
            <a:pPr marL="630238" indent="-630238"/>
            <a:r>
              <a:rPr lang="en-US" b="1" dirty="0">
                <a:solidFill>
                  <a:srgbClr val="182664"/>
                </a:solidFill>
              </a:rPr>
              <a:t>VI.  The Broader Picture - 4IR and the Post COVID-19 Economic Recovery  Strategy </a:t>
            </a:r>
            <a:endParaRPr lang="en-KE" b="1" dirty="0">
              <a:solidFill>
                <a:srgbClr val="182664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CA4F4-7B01-6B22-06A3-851640B97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6" y="1286003"/>
            <a:ext cx="11394141" cy="5096868"/>
          </a:xfrm>
        </p:spPr>
        <p:txBody>
          <a:bodyPr>
            <a:normAutofit fontScale="92500"/>
          </a:bodyPr>
          <a:lstStyle/>
          <a:p>
            <a:pPr marL="893763" marR="213360" indent="-536575">
              <a:lnSpc>
                <a:spcPct val="104200"/>
              </a:lnSpc>
              <a:spcBef>
                <a:spcPts val="20"/>
              </a:spcBef>
              <a:buClr>
                <a:srgbClr val="182664"/>
              </a:buClr>
              <a:buSzPct val="95000"/>
              <a:buFont typeface="Wingdings" panose="05000000000000000000" pitchFamily="2" charset="2"/>
              <a:buChar char="q"/>
            </a:pPr>
            <a:r>
              <a:rPr lang="en-US" sz="2800" b="1" spc="-25" dirty="0">
                <a:solidFill>
                  <a:srgbClr val="231F20"/>
                </a:solidFill>
                <a:latin typeface="Arial"/>
                <a:cs typeface="Arial"/>
              </a:rPr>
              <a:t>The African </a:t>
            </a:r>
            <a:r>
              <a:rPr lang="en-US" sz="2800" b="1" spc="-35" dirty="0">
                <a:solidFill>
                  <a:srgbClr val="231F20"/>
                </a:solidFill>
                <a:latin typeface="Arial"/>
                <a:cs typeface="Arial"/>
              </a:rPr>
              <a:t>economies </a:t>
            </a:r>
            <a:r>
              <a:rPr lang="en-US" sz="2800" b="1" spc="-30" dirty="0">
                <a:solidFill>
                  <a:srgbClr val="231F20"/>
                </a:solidFill>
                <a:latin typeface="Arial"/>
                <a:cs typeface="Arial"/>
              </a:rPr>
              <a:t>should take </a:t>
            </a:r>
            <a:r>
              <a:rPr lang="en-US" sz="2800" b="1" spc="-35" dirty="0">
                <a:solidFill>
                  <a:srgbClr val="231F20"/>
                </a:solidFill>
                <a:latin typeface="Arial"/>
                <a:cs typeface="Arial"/>
              </a:rPr>
              <a:t>advantage </a:t>
            </a:r>
            <a:r>
              <a:rPr lang="en-US" sz="2800" b="1" spc="-2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lang="en-US" sz="2800" b="1" spc="-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lang="en-US" sz="2800" b="1" spc="-2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b="1" spc="-35" dirty="0">
                <a:solidFill>
                  <a:srgbClr val="231F20"/>
                </a:solidFill>
                <a:latin typeface="Arial"/>
                <a:cs typeface="Arial"/>
              </a:rPr>
              <a:t>digital  evolution </a:t>
            </a:r>
            <a:r>
              <a:rPr lang="en-US" sz="2800" b="1" spc="-30" dirty="0">
                <a:solidFill>
                  <a:srgbClr val="231F20"/>
                </a:solidFill>
                <a:latin typeface="Arial"/>
                <a:cs typeface="Arial"/>
              </a:rPr>
              <a:t>taking place around</a:t>
            </a:r>
            <a:r>
              <a:rPr lang="en-US" sz="2800" b="1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b="1" spc="-35" dirty="0">
                <a:solidFill>
                  <a:srgbClr val="231F20"/>
                </a:solidFill>
                <a:latin typeface="Arial"/>
                <a:cs typeface="Arial"/>
              </a:rPr>
              <a:t>them:</a:t>
            </a:r>
            <a:endParaRPr lang="en-US" sz="2800" dirty="0">
              <a:latin typeface="Arial"/>
              <a:cs typeface="Arial"/>
            </a:endParaRPr>
          </a:p>
          <a:p>
            <a:pPr marL="1344613" marR="75565" indent="-357188">
              <a:lnSpc>
                <a:spcPct val="104200"/>
              </a:lnSpc>
              <a:spcBef>
                <a:spcPts val="565"/>
              </a:spcBef>
              <a:buClr>
                <a:srgbClr val="182664"/>
              </a:buClr>
              <a:buSzPct val="75000"/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They have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succeeded </a:t>
            </a:r>
            <a:r>
              <a:rPr lang="en-US" sz="2800" spc="-2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lang="en-US" sz="28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financial system </a:t>
            </a:r>
            <a:r>
              <a:rPr lang="en-US" sz="2800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Digital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financial</a:t>
            </a:r>
            <a:r>
              <a:rPr lang="en-US"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r>
              <a:rPr lang="en-US" sz="28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lang="en-US" sz="28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spc="-25" dirty="0">
                <a:solidFill>
                  <a:srgbClr val="231F20"/>
                </a:solidFill>
                <a:latin typeface="Arial"/>
                <a:cs typeface="Arial"/>
              </a:rPr>
              <a:t>now</a:t>
            </a:r>
            <a:r>
              <a:rPr lang="en-US"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lang="en-US" sz="28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lang="en-US" sz="28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move</a:t>
            </a:r>
            <a:r>
              <a:rPr lang="en-US"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lang="en-US" sz="28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spc="-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lang="en-US" sz="28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real</a:t>
            </a:r>
            <a:r>
              <a:rPr lang="en-US"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spc="-45" dirty="0">
                <a:solidFill>
                  <a:srgbClr val="231F20"/>
                </a:solidFill>
                <a:latin typeface="Arial"/>
                <a:cs typeface="Arial"/>
              </a:rPr>
              <a:t>sector.</a:t>
            </a:r>
            <a:endParaRPr lang="en-US" sz="2800" dirty="0">
              <a:latin typeface="Arial"/>
              <a:cs typeface="Arial"/>
            </a:endParaRPr>
          </a:p>
          <a:p>
            <a:pPr marL="1344613" marR="475615" indent="-357188">
              <a:lnSpc>
                <a:spcPct val="104200"/>
              </a:lnSpc>
              <a:spcBef>
                <a:spcPts val="565"/>
              </a:spcBef>
              <a:buClr>
                <a:srgbClr val="182664"/>
              </a:buClr>
              <a:buSzPct val="75000"/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en-US" sz="2800" spc="-25" dirty="0">
                <a:solidFill>
                  <a:srgbClr val="231F20"/>
                </a:solidFill>
                <a:latin typeface="Arial"/>
                <a:cs typeface="Arial"/>
              </a:rPr>
              <a:t>The 4th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Industrial Revolution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(4IR) will </a:t>
            </a:r>
            <a:r>
              <a:rPr lang="en-US" sz="2800" spc="-2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driven</a:t>
            </a:r>
            <a:r>
              <a:rPr lang="en-US" sz="2800" spc="-3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lang="en-US" sz="2800" spc="-45" dirty="0">
                <a:solidFill>
                  <a:srgbClr val="231F20"/>
                </a:solidFill>
                <a:latin typeface="Arial"/>
                <a:cs typeface="Arial"/>
              </a:rPr>
              <a:t>technology.</a:t>
            </a:r>
            <a:endParaRPr lang="en-US" sz="2800" dirty="0">
              <a:latin typeface="Arial"/>
              <a:cs typeface="Arial"/>
            </a:endParaRPr>
          </a:p>
          <a:p>
            <a:pPr marL="1344613" marR="128270" indent="-357188">
              <a:lnSpc>
                <a:spcPct val="104200"/>
              </a:lnSpc>
              <a:spcBef>
                <a:spcPts val="565"/>
              </a:spcBef>
              <a:buClr>
                <a:srgbClr val="182664"/>
              </a:buClr>
              <a:buSzPct val="75000"/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en-US" sz="28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future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development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path will </a:t>
            </a:r>
            <a:r>
              <a:rPr lang="en-US" sz="2800" spc="-2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coordinated </a:t>
            </a:r>
            <a:r>
              <a:rPr lang="en-US" sz="2800" spc="-2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lang="en-US" sz="2800" spc="-3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digital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technology </a:t>
            </a:r>
            <a:r>
              <a:rPr lang="en-US" sz="2800" spc="-2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production </a:t>
            </a:r>
            <a:r>
              <a:rPr lang="en-US" sz="28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value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addition, in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markets </a:t>
            </a:r>
            <a:r>
              <a:rPr lang="en-US" sz="28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international</a:t>
            </a:r>
            <a:r>
              <a:rPr lang="en-US" sz="28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trading.</a:t>
            </a:r>
            <a:endParaRPr lang="en-US" sz="2800" dirty="0">
              <a:latin typeface="Arial"/>
              <a:cs typeface="Arial"/>
            </a:endParaRPr>
          </a:p>
          <a:p>
            <a:pPr marL="1344613" marR="171450" indent="-357188">
              <a:lnSpc>
                <a:spcPct val="104200"/>
              </a:lnSpc>
              <a:spcBef>
                <a:spcPts val="570"/>
              </a:spcBef>
              <a:buClr>
                <a:srgbClr val="182664"/>
              </a:buClr>
              <a:buSzPct val="75000"/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en-US" sz="28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digital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evolution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coordinate </a:t>
            </a:r>
            <a:r>
              <a:rPr lang="en-US" sz="2800" spc="-25" dirty="0">
                <a:solidFill>
                  <a:srgbClr val="231F20"/>
                </a:solidFill>
                <a:latin typeface="Arial"/>
                <a:cs typeface="Arial"/>
              </a:rPr>
              <a:t>all the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other objectives: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Private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investments; </a:t>
            </a:r>
            <a:r>
              <a:rPr lang="en-US" sz="2800" spc="-30" dirty="0">
                <a:solidFill>
                  <a:srgbClr val="231F20"/>
                </a:solidFill>
                <a:latin typeface="Arial"/>
                <a:cs typeface="Arial"/>
              </a:rPr>
              <a:t>market</a:t>
            </a:r>
            <a:r>
              <a:rPr lang="en-US" sz="280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developments; domestic resource mobilization; </a:t>
            </a:r>
            <a:r>
              <a:rPr lang="en-US" sz="2800" spc="-25" dirty="0">
                <a:solidFill>
                  <a:srgbClr val="231F20"/>
                </a:solidFill>
                <a:latin typeface="Arial"/>
                <a:cs typeface="Arial"/>
              </a:rPr>
              <a:t>and define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Africa’s development</a:t>
            </a:r>
            <a:r>
              <a:rPr lang="en-US" sz="28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800" spc="-35" dirty="0">
                <a:solidFill>
                  <a:srgbClr val="231F20"/>
                </a:solidFill>
                <a:latin typeface="Arial"/>
                <a:cs typeface="Arial"/>
              </a:rPr>
              <a:t>path – after the failures in the past.</a:t>
            </a:r>
            <a:endParaRPr lang="en-US" sz="2800" dirty="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645"/>
              </a:spcBef>
              <a:buSzPct val="75000"/>
              <a:buFont typeface="Minion Pro"/>
              <a:buChar char="•"/>
              <a:tabLst>
                <a:tab pos="156845" algn="l"/>
              </a:tabLst>
            </a:pPr>
            <a:endParaRPr lang="en-US" sz="2800" dirty="0">
              <a:latin typeface="Arial"/>
              <a:cs typeface="Arial"/>
            </a:endParaRP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8982324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Metropolitan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Metropolitan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64967</TotalTime>
  <Words>961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Helvetica</vt:lpstr>
      <vt:lpstr>Minion Pro</vt:lpstr>
      <vt:lpstr>Wingdings</vt:lpstr>
      <vt:lpstr>Metropolitan</vt:lpstr>
      <vt:lpstr>The Digital Financial Evolution: Emerging Evidence and the Future </vt:lpstr>
      <vt:lpstr>PowerPoint Presentation</vt:lpstr>
      <vt:lpstr> I.  The AERC: Research Evidence for Policy Making in Africa</vt:lpstr>
      <vt:lpstr>II.   The Digital Financial Services: The Emerging Evidence</vt:lpstr>
      <vt:lpstr>III.  The Digital Financial Services: The Emerging Evidence</vt:lpstr>
      <vt:lpstr>IV.  The Digital Financial Services: The Emerging Evidence</vt:lpstr>
      <vt:lpstr>Digital Financial Services and Financial Inclusion – The Evidence</vt:lpstr>
      <vt:lpstr>V.  The Digital Financial Services: The Emerging Evidence</vt:lpstr>
      <vt:lpstr>VI.  The Broader Picture - 4IR and the Post COVID-19 Economic Recovery  Strategy </vt:lpstr>
      <vt:lpstr>VII.  Sustaining Digital Space for Inclusive Development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Economic Research Consortium</dc:title>
  <dc:creator>Lydiah Auma</dc:creator>
  <cp:lastModifiedBy>Njuguna Ndung'u</cp:lastModifiedBy>
  <cp:revision>321</cp:revision>
  <cp:lastPrinted>2019-01-23T09:07:38Z</cp:lastPrinted>
  <dcterms:modified xsi:type="dcterms:W3CDTF">2022-05-13T06:03:16Z</dcterms:modified>
</cp:coreProperties>
</file>