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</p:sldMasterIdLst>
  <p:notesMasterIdLst>
    <p:notesMasterId r:id="rId15"/>
  </p:notesMasterIdLst>
  <p:sldIdLst>
    <p:sldId id="277" r:id="rId4"/>
    <p:sldId id="387" r:id="rId5"/>
    <p:sldId id="288" r:id="rId6"/>
    <p:sldId id="283" r:id="rId7"/>
    <p:sldId id="379" r:id="rId8"/>
    <p:sldId id="291" r:id="rId9"/>
    <p:sldId id="289" r:id="rId10"/>
    <p:sldId id="286" r:id="rId11"/>
    <p:sldId id="390" r:id="rId12"/>
    <p:sldId id="391" r:id="rId13"/>
    <p:sldId id="3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nie Sambu" initials="WS" lastIdx="1" clrIdx="0">
    <p:extLst>
      <p:ext uri="{19B8F6BF-5375-455C-9EA6-DF929625EA0E}">
        <p15:presenceInfo xmlns:p15="http://schemas.microsoft.com/office/powerpoint/2012/main" userId="057a2b69e56dcf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3399"/>
    <a:srgbClr val="339933"/>
    <a:srgbClr val="66FF66"/>
    <a:srgbClr val="3366FF"/>
    <a:srgbClr val="D26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AB4FE1-E7CF-4EAE-A037-74918B4AE031}" v="50" dt="2021-11-29T05:38:09.6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005" autoAdjust="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pngetich%20sambu\Google%20Drive\AERC\Other%20things\2-%20African%20Economic%20Outlook-Worse%20case%20Scenario%2027%20April%20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n-US" sz="2400" dirty="0">
                <a:latin typeface="+mj-lt"/>
              </a:rPr>
              <a:t>Overall fiscal balance, including grants (% GDP</a:t>
            </a:r>
            <a:r>
              <a:rPr lang="en-US" sz="2000" dirty="0">
                <a:latin typeface="+mj-lt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K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Summary!$AQ$39</c:f>
              <c:strCache>
                <c:ptCount val="1"/>
                <c:pt idx="0">
                  <c:v>Central Africa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Summary!$AR$38:$AX$38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2019(e)</c:v>
                </c:pt>
                <c:pt idx="3">
                  <c:v>2020(p)</c:v>
                </c:pt>
                <c:pt idx="4">
                  <c:v>2021(p)</c:v>
                </c:pt>
              </c:strCache>
              <c:extLst/>
            </c:strRef>
          </c:cat>
          <c:val>
            <c:numRef>
              <c:f>Summary!$AR$39:$AX$39</c:f>
              <c:numCache>
                <c:formatCode>0.0%</c:formatCode>
                <c:ptCount val="5"/>
                <c:pt idx="0">
                  <c:v>-1.7296605184198864E-2</c:v>
                </c:pt>
                <c:pt idx="1">
                  <c:v>2.0277694485450518E-3</c:v>
                </c:pt>
                <c:pt idx="2">
                  <c:v>4.5241920036643932E-3</c:v>
                </c:pt>
                <c:pt idx="3">
                  <c:v>-3.9882479970221901E-2</c:v>
                </c:pt>
                <c:pt idx="4">
                  <c:v>-2.7308881085166076E-2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1542-4DAC-910A-72D2F7A20879}"/>
            </c:ext>
          </c:extLst>
        </c:ser>
        <c:ser>
          <c:idx val="1"/>
          <c:order val="1"/>
          <c:tx>
            <c:strRef>
              <c:f>Summary!$AQ$40</c:f>
              <c:strCache>
                <c:ptCount val="1"/>
                <c:pt idx="0">
                  <c:v>East Africa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Summary!$AR$38:$AX$38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2019(e)</c:v>
                </c:pt>
                <c:pt idx="3">
                  <c:v>2020(p)</c:v>
                </c:pt>
                <c:pt idx="4">
                  <c:v>2021(p)</c:v>
                </c:pt>
              </c:strCache>
              <c:extLst/>
            </c:strRef>
          </c:cat>
          <c:val>
            <c:numRef>
              <c:f>Summary!$AR$40:$AX$40</c:f>
              <c:numCache>
                <c:formatCode>0.0%</c:formatCode>
                <c:ptCount val="5"/>
                <c:pt idx="0">
                  <c:v>-4.9528022137244096E-2</c:v>
                </c:pt>
                <c:pt idx="1">
                  <c:v>-4.5153447436843644E-2</c:v>
                </c:pt>
                <c:pt idx="2">
                  <c:v>-5.0163727858656519E-2</c:v>
                </c:pt>
                <c:pt idx="3">
                  <c:v>-6.7669804944867157E-2</c:v>
                </c:pt>
                <c:pt idx="4">
                  <c:v>-6.5168921639446847E-2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1542-4DAC-910A-72D2F7A20879}"/>
            </c:ext>
          </c:extLst>
        </c:ser>
        <c:ser>
          <c:idx val="2"/>
          <c:order val="2"/>
          <c:tx>
            <c:strRef>
              <c:f>Summary!$AQ$41</c:f>
              <c:strCache>
                <c:ptCount val="1"/>
                <c:pt idx="0">
                  <c:v>North Africa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Summary!$AR$38:$AX$38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2019(e)</c:v>
                </c:pt>
                <c:pt idx="3">
                  <c:v>2020(p)</c:v>
                </c:pt>
                <c:pt idx="4">
                  <c:v>2021(p)</c:v>
                </c:pt>
              </c:strCache>
              <c:extLst/>
            </c:strRef>
          </c:cat>
          <c:val>
            <c:numRef>
              <c:f>Summary!$AR$41:$AX$41</c:f>
              <c:numCache>
                <c:formatCode>0.0%</c:formatCode>
                <c:ptCount val="5"/>
                <c:pt idx="0">
                  <c:v>-9.4402866959165083E-2</c:v>
                </c:pt>
                <c:pt idx="1">
                  <c:v>-7.1109781835348732E-2</c:v>
                </c:pt>
                <c:pt idx="2">
                  <c:v>-5.5574199000096976E-2</c:v>
                </c:pt>
                <c:pt idx="3">
                  <c:v>-0.10857732554322418</c:v>
                </c:pt>
                <c:pt idx="4">
                  <c:v>-9.3583367975276791E-2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1542-4DAC-910A-72D2F7A20879}"/>
            </c:ext>
          </c:extLst>
        </c:ser>
        <c:ser>
          <c:idx val="3"/>
          <c:order val="3"/>
          <c:tx>
            <c:strRef>
              <c:f>Summary!$AQ$42</c:f>
              <c:strCache>
                <c:ptCount val="1"/>
                <c:pt idx="0">
                  <c:v>Southern Africa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Summary!$AR$38:$AX$38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2019(e)</c:v>
                </c:pt>
                <c:pt idx="3">
                  <c:v>2020(p)</c:v>
                </c:pt>
                <c:pt idx="4">
                  <c:v>2021(p)</c:v>
                </c:pt>
              </c:strCache>
              <c:extLst/>
            </c:strRef>
          </c:cat>
          <c:val>
            <c:numRef>
              <c:f>Summary!$AR$42:$AX$42</c:f>
              <c:numCache>
                <c:formatCode>0.0%</c:formatCode>
                <c:ptCount val="5"/>
                <c:pt idx="0">
                  <c:v>-4.6811947097569299E-2</c:v>
                </c:pt>
                <c:pt idx="1">
                  <c:v>-3.2387501710733201E-2</c:v>
                </c:pt>
                <c:pt idx="2">
                  <c:v>-4.9415041728290456E-2</c:v>
                </c:pt>
                <c:pt idx="3">
                  <c:v>-0.11606806087673842</c:v>
                </c:pt>
                <c:pt idx="4">
                  <c:v>-0.10264592594981516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1542-4DAC-910A-72D2F7A20879}"/>
            </c:ext>
          </c:extLst>
        </c:ser>
        <c:ser>
          <c:idx val="4"/>
          <c:order val="4"/>
          <c:tx>
            <c:strRef>
              <c:f>Summary!$AQ$43</c:f>
              <c:strCache>
                <c:ptCount val="1"/>
                <c:pt idx="0">
                  <c:v>West Africa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Summary!$AR$38:$AX$38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2019(e)</c:v>
                </c:pt>
                <c:pt idx="3">
                  <c:v>2020(p)</c:v>
                </c:pt>
                <c:pt idx="4">
                  <c:v>2021(p)</c:v>
                </c:pt>
              </c:strCache>
              <c:extLst/>
            </c:strRef>
          </c:cat>
          <c:val>
            <c:numRef>
              <c:f>Summary!$AR$43:$AX$43</c:f>
              <c:numCache>
                <c:formatCode>0.0%</c:formatCode>
                <c:ptCount val="5"/>
                <c:pt idx="0">
                  <c:v>-4.9800853910586397E-2</c:v>
                </c:pt>
                <c:pt idx="1">
                  <c:v>-4.1518874392664239E-2</c:v>
                </c:pt>
                <c:pt idx="2">
                  <c:v>-4.6090256138990274E-2</c:v>
                </c:pt>
                <c:pt idx="3">
                  <c:v>-7.1835488487696691E-2</c:v>
                </c:pt>
                <c:pt idx="4">
                  <c:v>-6.2361797316180113E-2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1542-4DAC-910A-72D2F7A20879}"/>
            </c:ext>
          </c:extLst>
        </c:ser>
        <c:ser>
          <c:idx val="5"/>
          <c:order val="5"/>
          <c:tx>
            <c:strRef>
              <c:f>Summary!$AQ$44</c:f>
              <c:strCache>
                <c:ptCount val="1"/>
                <c:pt idx="0">
                  <c:v>Africa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K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Summary!$AR$38:$AX$38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2019(e)</c:v>
                </c:pt>
                <c:pt idx="3">
                  <c:v>2020(p)</c:v>
                </c:pt>
                <c:pt idx="4">
                  <c:v>2021(p)</c:v>
                </c:pt>
              </c:strCache>
              <c:extLst/>
            </c:strRef>
          </c:cat>
          <c:val>
            <c:numRef>
              <c:f>Summary!$AR$44:$AX$44</c:f>
              <c:numCache>
                <c:formatCode>0.0%</c:formatCode>
                <c:ptCount val="5"/>
                <c:pt idx="0">
                  <c:v>-5.9334043541233401E-2</c:v>
                </c:pt>
                <c:pt idx="1">
                  <c:v>-4.4922143110957394E-2</c:v>
                </c:pt>
                <c:pt idx="2">
                  <c:v>-4.713189882056399E-2</c:v>
                </c:pt>
                <c:pt idx="3">
                  <c:v>-8.9886237441378108E-2</c:v>
                </c:pt>
                <c:pt idx="4">
                  <c:v>-7.8578306954956503E-2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5-1542-4DAC-910A-72D2F7A20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4649528"/>
        <c:axId val="594642968"/>
      </c:lineChart>
      <c:catAx>
        <c:axId val="594649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  <c:crossAx val="594642968"/>
        <c:crosses val="autoZero"/>
        <c:auto val="1"/>
        <c:lblAlgn val="ctr"/>
        <c:lblOffset val="100"/>
        <c:noMultiLvlLbl val="0"/>
      </c:catAx>
      <c:valAx>
        <c:axId val="594642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  <c:crossAx val="594649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K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K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FBAD1-FFF4-408F-8F9F-2D0D086EEE79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KE"/>
        </a:p>
      </dgm:t>
    </dgm:pt>
    <dgm:pt modelId="{1199697A-5F90-4263-A3BF-7111BE29FE1E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268288" indent="0" algn="l"/>
          <a:r>
            <a:rPr lang="en-US" sz="3200" kern="1200" dirty="0">
              <a:latin typeface="+mj-lt"/>
            </a:rPr>
            <a:t>Demonstrates AERC’s continued commitment to provide a range of policy solutions to the devastating impact of the COVID-19 pandemic through sustained engagement with policy makers, researchers and practitioners. </a:t>
          </a:r>
          <a:endParaRPr lang="en-KE" sz="3200" kern="1200" dirty="0">
            <a:solidFill>
              <a:srgbClr val="FFFFFF"/>
            </a:solidFill>
            <a:latin typeface="Calibri Light"/>
            <a:ea typeface="Calibri Light"/>
            <a:cs typeface="Calibri Light"/>
          </a:endParaRPr>
        </a:p>
      </dgm:t>
    </dgm:pt>
    <dgm:pt modelId="{C877A381-971A-484B-A0A5-C71B7EF9B6E5}" type="parTrans" cxnId="{94C8A1F3-2152-4367-94C1-FAD143027A60}">
      <dgm:prSet/>
      <dgm:spPr/>
      <dgm:t>
        <a:bodyPr/>
        <a:lstStyle/>
        <a:p>
          <a:endParaRPr lang="en-KE">
            <a:latin typeface="Palatino Linotype" panose="02040502050505030304" pitchFamily="18" charset="0"/>
          </a:endParaRPr>
        </a:p>
      </dgm:t>
    </dgm:pt>
    <dgm:pt modelId="{34A5E8CE-0CBA-4D1D-AEFA-1023A97FFE68}" type="sibTrans" cxnId="{94C8A1F3-2152-4367-94C1-FAD143027A60}">
      <dgm:prSet/>
      <dgm:spPr/>
      <dgm:t>
        <a:bodyPr/>
        <a:lstStyle/>
        <a:p>
          <a:endParaRPr lang="en-KE">
            <a:latin typeface="Palatino Linotype" panose="02040502050505030304" pitchFamily="18" charset="0"/>
          </a:endParaRPr>
        </a:p>
      </dgm:t>
    </dgm:pt>
    <dgm:pt modelId="{11AA8149-CB27-4618-9C61-24B06F9BB4D5}">
      <dgm:prSet custT="1"/>
      <dgm:spPr>
        <a:solidFill>
          <a:srgbClr val="FF33CC"/>
        </a:solidFill>
      </dgm:spPr>
      <dgm:t>
        <a:bodyPr/>
        <a:lstStyle/>
        <a:p>
          <a:pPr marL="268288" indent="0" algn="l"/>
          <a:r>
            <a:rPr lang="en-US" sz="3200" dirty="0">
              <a:latin typeface="+mj-lt"/>
              <a:ea typeface="FangSong" panose="020B0503020204020204" pitchFamily="49" charset="-122"/>
            </a:rPr>
            <a:t>A distinguished Policy Panel to lead the narrative on the path to recovery from COVID-19.</a:t>
          </a:r>
          <a:endParaRPr lang="en-KE" sz="3200" b="1" dirty="0">
            <a:latin typeface="+mn-lt"/>
          </a:endParaRPr>
        </a:p>
      </dgm:t>
    </dgm:pt>
    <dgm:pt modelId="{03D9DA3A-BB24-45CD-9A49-96C9E73273A2}" type="parTrans" cxnId="{444D2423-C506-458E-9015-C6FD4916A1E6}">
      <dgm:prSet/>
      <dgm:spPr/>
      <dgm:t>
        <a:bodyPr/>
        <a:lstStyle/>
        <a:p>
          <a:endParaRPr lang="en-KE">
            <a:latin typeface="Palatino Linotype" panose="02040502050505030304" pitchFamily="18" charset="0"/>
          </a:endParaRPr>
        </a:p>
      </dgm:t>
    </dgm:pt>
    <dgm:pt modelId="{321E20B3-DFCC-438A-BA02-94847CB0D791}" type="sibTrans" cxnId="{444D2423-C506-458E-9015-C6FD4916A1E6}">
      <dgm:prSet/>
      <dgm:spPr/>
      <dgm:t>
        <a:bodyPr/>
        <a:lstStyle/>
        <a:p>
          <a:endParaRPr lang="en-KE">
            <a:latin typeface="Palatino Linotype" panose="02040502050505030304" pitchFamily="18" charset="0"/>
          </a:endParaRPr>
        </a:p>
      </dgm:t>
    </dgm:pt>
    <dgm:pt modelId="{45295EAB-4FB1-40DD-87BF-C180CE7C7E5F}" type="pres">
      <dgm:prSet presAssocID="{DC3FBAD1-FFF4-408F-8F9F-2D0D086EEE79}" presName="Name0" presStyleCnt="0">
        <dgm:presLayoutVars>
          <dgm:dir/>
          <dgm:animLvl val="lvl"/>
          <dgm:resizeHandles val="exact"/>
        </dgm:presLayoutVars>
      </dgm:prSet>
      <dgm:spPr/>
    </dgm:pt>
    <dgm:pt modelId="{21FAE7B9-BFA1-403C-A127-313432F3F934}" type="pres">
      <dgm:prSet presAssocID="{1199697A-5F90-4263-A3BF-7111BE29FE1E}" presName="linNode" presStyleCnt="0"/>
      <dgm:spPr/>
    </dgm:pt>
    <dgm:pt modelId="{CBB45DE0-763D-4744-A30C-542D44364AB4}" type="pres">
      <dgm:prSet presAssocID="{1199697A-5F90-4263-A3BF-7111BE29FE1E}" presName="parentText" presStyleLbl="node1" presStyleIdx="0" presStyleCnt="2" custScaleX="277778">
        <dgm:presLayoutVars>
          <dgm:chMax val="1"/>
          <dgm:bulletEnabled val="1"/>
        </dgm:presLayoutVars>
      </dgm:prSet>
      <dgm:spPr/>
    </dgm:pt>
    <dgm:pt modelId="{A346A8F5-665B-4643-8B03-2080DA54CBEA}" type="pres">
      <dgm:prSet presAssocID="{34A5E8CE-0CBA-4D1D-AEFA-1023A97FFE68}" presName="sp" presStyleCnt="0"/>
      <dgm:spPr/>
    </dgm:pt>
    <dgm:pt modelId="{4C3A26FC-0660-4779-B937-6800314CE80A}" type="pres">
      <dgm:prSet presAssocID="{11AA8149-CB27-4618-9C61-24B06F9BB4D5}" presName="linNode" presStyleCnt="0"/>
      <dgm:spPr/>
    </dgm:pt>
    <dgm:pt modelId="{8FF753D8-3F1D-49F7-AE46-1E7EEE297EF4}" type="pres">
      <dgm:prSet presAssocID="{11AA8149-CB27-4618-9C61-24B06F9BB4D5}" presName="parentText" presStyleLbl="node1" presStyleIdx="1" presStyleCnt="2" custScaleX="275634" custLinFactNeighborX="-269">
        <dgm:presLayoutVars>
          <dgm:chMax val="1"/>
          <dgm:bulletEnabled val="1"/>
        </dgm:presLayoutVars>
      </dgm:prSet>
      <dgm:spPr/>
    </dgm:pt>
  </dgm:ptLst>
  <dgm:cxnLst>
    <dgm:cxn modelId="{444D2423-C506-458E-9015-C6FD4916A1E6}" srcId="{DC3FBAD1-FFF4-408F-8F9F-2D0D086EEE79}" destId="{11AA8149-CB27-4618-9C61-24B06F9BB4D5}" srcOrd="1" destOrd="0" parTransId="{03D9DA3A-BB24-45CD-9A49-96C9E73273A2}" sibTransId="{321E20B3-DFCC-438A-BA02-94847CB0D791}"/>
    <dgm:cxn modelId="{E953E223-9209-4D3B-B493-230D9B448D11}" type="presOf" srcId="{11AA8149-CB27-4618-9C61-24B06F9BB4D5}" destId="{8FF753D8-3F1D-49F7-AE46-1E7EEE297EF4}" srcOrd="0" destOrd="0" presId="urn:microsoft.com/office/officeart/2005/8/layout/vList5"/>
    <dgm:cxn modelId="{B2156E62-32C7-43A1-AB15-AB98EB3BAFD1}" type="presOf" srcId="{DC3FBAD1-FFF4-408F-8F9F-2D0D086EEE79}" destId="{45295EAB-4FB1-40DD-87BF-C180CE7C7E5F}" srcOrd="0" destOrd="0" presId="urn:microsoft.com/office/officeart/2005/8/layout/vList5"/>
    <dgm:cxn modelId="{1219DA4C-E9A3-4A03-9966-A76BDADAEB8B}" type="presOf" srcId="{1199697A-5F90-4263-A3BF-7111BE29FE1E}" destId="{CBB45DE0-763D-4744-A30C-542D44364AB4}" srcOrd="0" destOrd="0" presId="urn:microsoft.com/office/officeart/2005/8/layout/vList5"/>
    <dgm:cxn modelId="{94C8A1F3-2152-4367-94C1-FAD143027A60}" srcId="{DC3FBAD1-FFF4-408F-8F9F-2D0D086EEE79}" destId="{1199697A-5F90-4263-A3BF-7111BE29FE1E}" srcOrd="0" destOrd="0" parTransId="{C877A381-971A-484B-A0A5-C71B7EF9B6E5}" sibTransId="{34A5E8CE-0CBA-4D1D-AEFA-1023A97FFE68}"/>
    <dgm:cxn modelId="{0C729686-653C-4E99-B356-E41E425C47D5}" type="presParOf" srcId="{45295EAB-4FB1-40DD-87BF-C180CE7C7E5F}" destId="{21FAE7B9-BFA1-403C-A127-313432F3F934}" srcOrd="0" destOrd="0" presId="urn:microsoft.com/office/officeart/2005/8/layout/vList5"/>
    <dgm:cxn modelId="{D72AE846-B5FB-4A95-8039-BDFD7A99FC1A}" type="presParOf" srcId="{21FAE7B9-BFA1-403C-A127-313432F3F934}" destId="{CBB45DE0-763D-4744-A30C-542D44364AB4}" srcOrd="0" destOrd="0" presId="urn:microsoft.com/office/officeart/2005/8/layout/vList5"/>
    <dgm:cxn modelId="{E7290200-8745-4E52-8908-9BA87756C83F}" type="presParOf" srcId="{45295EAB-4FB1-40DD-87BF-C180CE7C7E5F}" destId="{A346A8F5-665B-4643-8B03-2080DA54CBEA}" srcOrd="1" destOrd="0" presId="urn:microsoft.com/office/officeart/2005/8/layout/vList5"/>
    <dgm:cxn modelId="{E4A0292A-F95C-4357-A8B2-52423B147A4E}" type="presParOf" srcId="{45295EAB-4FB1-40DD-87BF-C180CE7C7E5F}" destId="{4C3A26FC-0660-4779-B937-6800314CE80A}" srcOrd="2" destOrd="0" presId="urn:microsoft.com/office/officeart/2005/8/layout/vList5"/>
    <dgm:cxn modelId="{C0C0EE71-5A3B-4569-8385-D99B56DEC514}" type="presParOf" srcId="{4C3A26FC-0660-4779-B937-6800314CE80A}" destId="{8FF753D8-3F1D-49F7-AE46-1E7EEE297EF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45DE0-763D-4744-A30C-542D44364AB4}">
      <dsp:nvSpPr>
        <dsp:cNvPr id="0" name=""/>
        <dsp:cNvSpPr/>
      </dsp:nvSpPr>
      <dsp:spPr>
        <a:xfrm>
          <a:off x="5471" y="51"/>
          <a:ext cx="11204827" cy="2047136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68288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+mj-lt"/>
            </a:rPr>
            <a:t>Demonstrates AERC’s continued commitment to provide a range of policy solutions to the devastating impact of the COVID-19 pandemic through sustained engagement with policy makers, researchers and practitioners. </a:t>
          </a:r>
          <a:endParaRPr lang="en-KE" sz="3200" kern="1200" dirty="0">
            <a:solidFill>
              <a:srgbClr val="FFFFFF"/>
            </a:solidFill>
            <a:latin typeface="Calibri Light"/>
            <a:ea typeface="Calibri Light"/>
            <a:cs typeface="Calibri Light"/>
          </a:endParaRPr>
        </a:p>
      </dsp:txBody>
      <dsp:txXfrm>
        <a:off x="105404" y="99984"/>
        <a:ext cx="11004961" cy="1847270"/>
      </dsp:txXfrm>
    </dsp:sp>
    <dsp:sp modelId="{8FF753D8-3F1D-49F7-AE46-1E7EEE297EF4}">
      <dsp:nvSpPr>
        <dsp:cNvPr id="0" name=""/>
        <dsp:cNvSpPr/>
      </dsp:nvSpPr>
      <dsp:spPr>
        <a:xfrm>
          <a:off x="0" y="2149544"/>
          <a:ext cx="11129212" cy="2047136"/>
        </a:xfrm>
        <a:prstGeom prst="roundRect">
          <a:avLst/>
        </a:prstGeom>
        <a:solidFill>
          <a:srgbClr val="FF33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68288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+mj-lt"/>
              <a:ea typeface="FangSong" panose="020B0503020204020204" pitchFamily="49" charset="-122"/>
            </a:rPr>
            <a:t>A distinguished Policy Panel to lead the narrative on the path to recovery from COVID-19.</a:t>
          </a:r>
          <a:endParaRPr lang="en-KE" sz="3200" b="1" kern="1200" dirty="0">
            <a:latin typeface="+mn-lt"/>
          </a:endParaRPr>
        </a:p>
      </dsp:txBody>
      <dsp:txXfrm>
        <a:off x="99933" y="2249477"/>
        <a:ext cx="10929346" cy="1847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86A35-F5AD-4046-BEE0-12EDCE4C803F}" type="datetimeFigureOut">
              <a:rPr lang="en-KE" smtClean="0"/>
              <a:t>29/11/2021</a:t>
            </a:fld>
            <a:endParaRPr lang="en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8E98C-BDA9-4332-9FFB-AD24A0B8670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406864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8E98C-BDA9-4332-9FFB-AD24A0B8670D}" type="slidenum">
              <a:rPr lang="en-KE" smtClean="0"/>
              <a:t>1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60712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99513-97BD-47D7-ADE2-9A7B066A6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D56A5D-5939-496C-B0A6-29570B9D4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8E576-AE37-4C18-B837-46FAE443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CFC6-E47A-40F6-9713-ABDF70C11ED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94BB0-562C-451C-9430-9AF954110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5A7F-087E-4DF2-9830-B6F47E94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6AA7-C8A4-43B4-8D4C-1FF9FB591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64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40832-430D-41B2-8ED1-1C25C501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078AA-7E23-47C4-A98D-D4E654AE3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10E96-7930-46DF-AA92-829145A91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CFC6-E47A-40F6-9713-ABDF70C11ED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A874A-9DE9-45B2-9798-47B08118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7F9B4-8567-408E-8D15-5006EA0F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6AA7-C8A4-43B4-8D4C-1FF9FB591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0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D7AED8-7D3D-4139-A7AA-602640CC74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13B3B-9483-4D6C-A5A0-42D975B2D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A761A-0983-4627-8306-FC1145562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CFC6-E47A-40F6-9713-ABDF70C11ED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EE935-ED70-45C9-9E14-078B9CB03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A0B18-5070-4A3F-A653-4147E60C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6AA7-C8A4-43B4-8D4C-1FF9FB591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62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3D56"/>
          </a:solidFill>
          <a:ln w="12700">
            <a:miter lim="400000"/>
          </a:ln>
        </p:spPr>
        <p:txBody>
          <a:bodyPr lIns="45719" rIns="45719"/>
          <a:lstStyle/>
          <a:p>
            <a:pPr defTabSz="457200" hangingPunct="0"/>
            <a:endParaRPr kern="0" dirty="0">
              <a:solidFill>
                <a:srgbClr val="000000"/>
              </a:solidFill>
              <a:sym typeface="Calibri Light"/>
            </a:endParaRPr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603504" y="770467"/>
            <a:ext cx="10782301" cy="33528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8800" b="0" i="0">
                <a:solidFill>
                  <a:srgbClr val="E6A14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67512" y="4206876"/>
            <a:ext cx="9228202" cy="164592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 baseline="0">
                <a:solidFill>
                  <a:srgbClr val="E6A141"/>
                </a:solidFill>
              </a:defRPr>
            </a:lvl1pPr>
            <a:lvl2pPr marL="0" indent="457200">
              <a:buSzTx/>
              <a:buFontTx/>
              <a:buNone/>
              <a:defRPr sz="3200">
                <a:solidFill>
                  <a:srgbClr val="E6A141"/>
                </a:solidFill>
              </a:defRPr>
            </a:lvl2pPr>
            <a:lvl3pPr marL="0" indent="914400">
              <a:buSzTx/>
              <a:buFontTx/>
              <a:buNone/>
              <a:defRPr sz="3200">
                <a:solidFill>
                  <a:srgbClr val="E6A141"/>
                </a:solidFill>
              </a:defRPr>
            </a:lvl3pPr>
            <a:lvl4pPr marL="0" indent="1371600">
              <a:buSzTx/>
              <a:buFontTx/>
              <a:buNone/>
              <a:defRPr sz="3200">
                <a:solidFill>
                  <a:srgbClr val="E6A141"/>
                </a:solidFill>
              </a:defRPr>
            </a:lvl4pPr>
            <a:lvl5pPr marL="0" indent="1828800">
              <a:buSzTx/>
              <a:buFontTx/>
              <a:buNone/>
              <a:defRPr sz="3200">
                <a:solidFill>
                  <a:srgbClr val="E6A141"/>
                </a:solidFill>
              </a:defRPr>
            </a:lvl5pPr>
          </a:lstStyle>
          <a:p>
            <a:r>
              <a:rPr lang="en-US" dirty="0"/>
              <a:t>Sub title</a:t>
            </a:r>
            <a:endParaRPr dirty="0"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046337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187625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solidFill>
          <a:srgbClr val="E6A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649223" y="5418666"/>
            <a:ext cx="10780778" cy="613284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5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5330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6655" y="6031950"/>
            <a:ext cx="9229345" cy="4111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SzTx/>
              <a:buFontTx/>
              <a:buNone/>
              <a:defRPr sz="1400"/>
            </a:lvl1pPr>
            <a:lvl2pPr marL="0" indent="457200">
              <a:lnSpc>
                <a:spcPct val="90000"/>
              </a:lnSpc>
              <a:buSzTx/>
              <a:buFontTx/>
              <a:buNone/>
              <a:defRPr sz="1400"/>
            </a:lvl2pPr>
            <a:lvl3pPr marL="0" indent="914400">
              <a:lnSpc>
                <a:spcPct val="90000"/>
              </a:lnSpc>
              <a:buSzTx/>
              <a:buFontTx/>
              <a:buNone/>
              <a:defRPr sz="1400"/>
            </a:lvl3pPr>
            <a:lvl4pPr marL="0" indent="1371600">
              <a:lnSpc>
                <a:spcPct val="90000"/>
              </a:lnSpc>
              <a:buSzTx/>
              <a:buFontTx/>
              <a:buNone/>
              <a:defRPr sz="1400"/>
            </a:lvl4pPr>
            <a:lvl5pPr marL="0" indent="1828800">
              <a:lnSpc>
                <a:spcPct val="90000"/>
              </a:lnSpc>
              <a:buSzTx/>
              <a:buFontTx/>
              <a:buNone/>
              <a:defRPr sz="1400"/>
            </a:lvl5pPr>
          </a:lstStyle>
          <a:p>
            <a:endParaRPr dirty="0"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20989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57223" y="499533"/>
            <a:ext cx="10772776" cy="7812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0" i="0" baseline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xfrm>
            <a:off x="676655" y="2371901"/>
            <a:ext cx="10753726" cy="3766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347472" indent="-342900">
              <a:buFont typeface="Arial" charset="0"/>
              <a:buChar char="•"/>
              <a:defRPr sz="2400"/>
            </a:lvl2pPr>
            <a:lvl3pPr>
              <a:defRPr sz="1800"/>
            </a:lvl3pPr>
            <a:lvl4pPr marL="669925" indent="-342900">
              <a:buSzPct val="75000"/>
              <a:buFont typeface="Wingdings" charset="2"/>
              <a:buChar char="v"/>
              <a:defRPr sz="2000"/>
            </a:lvl4pPr>
            <a:lvl5pPr marL="1065213" indent="-342900">
              <a:buFont typeface="Arial" charset="0"/>
              <a:buChar char="•"/>
              <a:defRPr sz="1800"/>
            </a:lvl5pPr>
            <a:lvl6pPr marL="1377950" indent="-300038">
              <a:buFont typeface="Courier New" charset="0"/>
              <a:buChar char="o"/>
              <a:defRPr sz="1600"/>
            </a:lvl6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3"/>
            <a:r>
              <a:rPr dirty="0"/>
              <a:t>Body Level Three</a:t>
            </a:r>
          </a:p>
          <a:p>
            <a:pPr lvl="4"/>
            <a:r>
              <a:rPr dirty="0"/>
              <a:t>Body Level Four</a:t>
            </a:r>
          </a:p>
          <a:p>
            <a:pPr lvl="5"/>
            <a:r>
              <a:rPr dirty="0"/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  <p:sp>
        <p:nvSpPr>
          <p:cNvPr id="5" name="Content Placeholder 2"/>
          <p:cNvSpPr txBox="1"/>
          <p:nvPr userDrawn="1"/>
        </p:nvSpPr>
        <p:spPr>
          <a:xfrm>
            <a:off x="657223" y="1365681"/>
            <a:ext cx="10487826" cy="506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pPr hangingPunct="0">
              <a:lnSpc>
                <a:spcPct val="110000"/>
              </a:lnSpc>
              <a:spcBef>
                <a:spcPts val="2400"/>
              </a:spcBef>
              <a:buSzPct val="100000"/>
              <a:defRPr sz="2200">
                <a:solidFill>
                  <a:srgbClr val="262626"/>
                </a:solidFill>
              </a:defRPr>
            </a:pPr>
            <a:endParaRPr lang="en-US" sz="2400" i="1" kern="0" dirty="0">
              <a:solidFill>
                <a:srgbClr val="263D56"/>
              </a:solidFill>
              <a:sym typeface="Calibri Light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76655" y="1223685"/>
            <a:ext cx="10753344" cy="0"/>
          </a:xfrm>
          <a:prstGeom prst="line">
            <a:avLst/>
          </a:prstGeom>
          <a:noFill/>
          <a:ln w="25400" cap="flat">
            <a:solidFill>
              <a:srgbClr val="263D5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Picture 6" descr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396947" y="0"/>
            <a:ext cx="795053" cy="11155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0176437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rgbClr val="263D5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261404" y="542282"/>
            <a:ext cx="3383281" cy="1920240"/>
          </a:xfrm>
          <a:prstGeom prst="rect">
            <a:avLst/>
          </a:prstGeom>
        </p:spPr>
        <p:txBody>
          <a:bodyPr anchor="b"/>
          <a:lstStyle>
            <a:lvl1pPr>
              <a:defRPr sz="4000" b="0" i="0">
                <a:solidFill>
                  <a:srgbClr val="E6A14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75981" y="2511812"/>
            <a:ext cx="3398521" cy="31269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400"/>
              </a:spcBef>
              <a:buSzTx/>
              <a:buFontTx/>
              <a:buNone/>
              <a:defRPr sz="1800">
                <a:solidFill>
                  <a:srgbClr val="E6A141"/>
                </a:solidFill>
              </a:defRPr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" name="Body Level One…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546387" y="948220"/>
            <a:ext cx="6394740" cy="5036944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800"/>
            </a:lvl1pPr>
            <a:lvl2pPr marL="347472" indent="-342900">
              <a:buFont typeface="Arial" charset="0"/>
              <a:buChar char="•"/>
              <a:defRPr sz="2000"/>
            </a:lvl2pPr>
            <a:lvl3pPr marL="711200" indent="-342900">
              <a:buFont typeface="Arial" charset="0"/>
              <a:buChar char="•"/>
              <a:tabLst/>
              <a:defRPr sz="2400"/>
            </a:lvl3pPr>
            <a:lvl4pPr marL="1106488" indent="-342900">
              <a:buSzPct val="75000"/>
              <a:buFont typeface="Wingdings" charset="2"/>
              <a:buChar char="v"/>
              <a:tabLst/>
              <a:defRPr sz="2000"/>
            </a:lvl4pPr>
            <a:lvl5pPr marL="1363663" indent="-285750">
              <a:buFont typeface="Arial" charset="0"/>
              <a:buChar char="•"/>
              <a:tabLst/>
              <a:defRPr sz="1800"/>
            </a:lvl5pPr>
          </a:lstStyle>
          <a:p>
            <a:r>
              <a:rPr dirty="0"/>
              <a:t>Body Level One</a:t>
            </a:r>
            <a:endParaRPr lang="en-US" dirty="0"/>
          </a:p>
          <a:p>
            <a:pPr lvl="2"/>
            <a:r>
              <a:rPr lang="en-US" dirty="0"/>
              <a:t>Body Level Two</a:t>
            </a:r>
          </a:p>
          <a:p>
            <a:pPr lvl="3"/>
            <a:r>
              <a:rPr lang="en-US" dirty="0"/>
              <a:t>Body Level Three</a:t>
            </a:r>
          </a:p>
          <a:p>
            <a:pPr lvl="4"/>
            <a:r>
              <a:rPr lang="en-US" dirty="0"/>
              <a:t>Body Level Four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001467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3D56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603504" y="770467"/>
            <a:ext cx="10782301" cy="33528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8800" b="0" i="0">
                <a:solidFill>
                  <a:srgbClr val="E6A14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67512" y="4206876"/>
            <a:ext cx="9228202" cy="164592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 baseline="0">
                <a:solidFill>
                  <a:srgbClr val="E6A141"/>
                </a:solidFill>
              </a:defRPr>
            </a:lvl1pPr>
            <a:lvl2pPr marL="0" indent="457200">
              <a:buSzTx/>
              <a:buFontTx/>
              <a:buNone/>
              <a:defRPr sz="3200">
                <a:solidFill>
                  <a:srgbClr val="E6A141"/>
                </a:solidFill>
              </a:defRPr>
            </a:lvl2pPr>
            <a:lvl3pPr marL="0" indent="914400">
              <a:buSzTx/>
              <a:buFontTx/>
              <a:buNone/>
              <a:defRPr sz="3200">
                <a:solidFill>
                  <a:srgbClr val="E6A141"/>
                </a:solidFill>
              </a:defRPr>
            </a:lvl3pPr>
            <a:lvl4pPr marL="0" indent="1371600">
              <a:buSzTx/>
              <a:buFontTx/>
              <a:buNone/>
              <a:defRPr sz="3200">
                <a:solidFill>
                  <a:srgbClr val="E6A141"/>
                </a:solidFill>
              </a:defRPr>
            </a:lvl4pPr>
            <a:lvl5pPr marL="0" indent="1828800">
              <a:buSzTx/>
              <a:buFontTx/>
              <a:buNone/>
              <a:defRPr sz="3200">
                <a:solidFill>
                  <a:srgbClr val="E6A141"/>
                </a:solidFill>
              </a:defRPr>
            </a:lvl5pPr>
          </a:lstStyle>
          <a:p>
            <a:r>
              <a:rPr lang="en-US" dirty="0"/>
              <a:t>Sub title</a:t>
            </a:r>
            <a:endParaRPr dirty="0"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701664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57223" y="499533"/>
            <a:ext cx="10772776" cy="7812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0" i="0" baseline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xfrm>
            <a:off x="676655" y="2371901"/>
            <a:ext cx="10753726" cy="3766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347472" indent="-342900">
              <a:buFont typeface="Arial" charset="0"/>
              <a:buChar char="•"/>
              <a:defRPr sz="2400"/>
            </a:lvl2pPr>
            <a:lvl3pPr>
              <a:defRPr sz="1800"/>
            </a:lvl3pPr>
            <a:lvl4pPr marL="669925" indent="-342900">
              <a:buSzPct val="75000"/>
              <a:buFont typeface="Wingdings" charset="2"/>
              <a:buChar char="v"/>
              <a:defRPr sz="2000"/>
            </a:lvl4pPr>
            <a:lvl5pPr marL="1065213" indent="-342900">
              <a:buFont typeface="Arial" charset="0"/>
              <a:buChar char="•"/>
              <a:defRPr sz="1800"/>
            </a:lvl5pPr>
            <a:lvl6pPr marL="1377950" indent="-300038">
              <a:buFont typeface="Courier New" charset="0"/>
              <a:buChar char="o"/>
              <a:defRPr sz="1600"/>
            </a:lvl6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3"/>
            <a:r>
              <a:rPr dirty="0"/>
              <a:t>Body Level Three</a:t>
            </a:r>
          </a:p>
          <a:p>
            <a:pPr lvl="4"/>
            <a:r>
              <a:rPr dirty="0"/>
              <a:t>Body Level Four</a:t>
            </a:r>
          </a:p>
          <a:p>
            <a:pPr lvl="5"/>
            <a:r>
              <a:rPr dirty="0"/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" name="Content Placeholder 2"/>
          <p:cNvSpPr txBox="1"/>
          <p:nvPr userDrawn="1"/>
        </p:nvSpPr>
        <p:spPr>
          <a:xfrm>
            <a:off x="657223" y="1365681"/>
            <a:ext cx="10487826" cy="506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pPr defTabSz="914400">
              <a:lnSpc>
                <a:spcPct val="110000"/>
              </a:lnSpc>
              <a:spcBef>
                <a:spcPts val="2400"/>
              </a:spcBef>
              <a:buSzPct val="100000"/>
              <a:defRPr sz="2200">
                <a:solidFill>
                  <a:srgbClr val="262626"/>
                </a:solidFill>
              </a:defRPr>
            </a:pPr>
            <a:endParaRPr lang="en-US" sz="2400" b="0" i="1" dirty="0">
              <a:solidFill>
                <a:srgbClr val="263D56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76655" y="1223685"/>
            <a:ext cx="10753344" cy="0"/>
          </a:xfrm>
          <a:prstGeom prst="line">
            <a:avLst/>
          </a:prstGeom>
          <a:noFill/>
          <a:ln w="25400" cap="flat">
            <a:solidFill>
              <a:srgbClr val="263D5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Picture 6" descr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396947" y="0"/>
            <a:ext cx="795053" cy="11155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5582624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603504" y="767419"/>
            <a:ext cx="10780777" cy="3355848"/>
          </a:xfrm>
          <a:prstGeom prst="rect">
            <a:avLst/>
          </a:prstGeom>
          <a:solidFill>
            <a:srgbClr val="FFFFFF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8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67512" y="4204208"/>
            <a:ext cx="9226296" cy="164592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 baseline="0">
                <a:solidFill>
                  <a:srgbClr val="000000"/>
                </a:solidFill>
              </a:defRPr>
            </a:lvl1pPr>
            <a:lvl2pPr marL="0" indent="457200">
              <a:buSzTx/>
              <a:buFontTx/>
              <a:buNone/>
              <a:defRPr sz="3200">
                <a:solidFill>
                  <a:srgbClr val="000000"/>
                </a:solidFill>
              </a:defRPr>
            </a:lvl2pPr>
            <a:lvl3pPr marL="0" indent="914400">
              <a:buSzTx/>
              <a:buFontTx/>
              <a:buNone/>
              <a:defRPr sz="3200">
                <a:solidFill>
                  <a:srgbClr val="000000"/>
                </a:solidFill>
              </a:defRPr>
            </a:lvl3pPr>
            <a:lvl4pPr marL="0" indent="1371600">
              <a:buSzTx/>
              <a:buFontTx/>
              <a:buNone/>
              <a:defRPr sz="3200">
                <a:solidFill>
                  <a:srgbClr val="000000"/>
                </a:solidFill>
              </a:defRPr>
            </a:lvl4pPr>
            <a:lvl5pPr marL="0" indent="1828800">
              <a:buSzTx/>
              <a:buFontTx/>
              <a:buNone/>
              <a:defRPr sz="3200">
                <a:solidFill>
                  <a:srgbClr val="000000"/>
                </a:solidFill>
              </a:defRPr>
            </a:lvl5pPr>
          </a:lstStyle>
          <a:p>
            <a:r>
              <a:rPr lang="en-US" dirty="0"/>
              <a:t>Sub title</a:t>
            </a:r>
            <a:endParaRPr dirty="0"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868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C0D88-DAAE-4DBD-ACB0-66F008A66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7DC6C-1033-4272-8A1C-A7B1365C1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BFE7C-CB9D-4576-9BF8-CFC475D9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CFC6-E47A-40F6-9713-ABDF70C11ED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4CCB9-D599-4548-9150-01A896D67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D5010-F5B8-4D82-A5A8-FFF943000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6AA7-C8A4-43B4-8D4C-1FF9FB591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75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451727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rgbClr val="263D5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261404" y="542282"/>
            <a:ext cx="3383281" cy="1920240"/>
          </a:xfrm>
          <a:prstGeom prst="rect">
            <a:avLst/>
          </a:prstGeom>
        </p:spPr>
        <p:txBody>
          <a:bodyPr anchor="b"/>
          <a:lstStyle>
            <a:lvl1pPr>
              <a:defRPr sz="4000" b="0" i="0">
                <a:solidFill>
                  <a:srgbClr val="E6A14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75981" y="2511812"/>
            <a:ext cx="3398521" cy="31269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400"/>
              </a:spcBef>
              <a:buSzTx/>
              <a:buFontTx/>
              <a:buNone/>
              <a:defRPr sz="1800">
                <a:solidFill>
                  <a:srgbClr val="E6A141"/>
                </a:solidFill>
              </a:defRPr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" name="Body Level One…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546387" y="948220"/>
            <a:ext cx="6394740" cy="5036944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800"/>
            </a:lvl1pPr>
            <a:lvl2pPr marL="347472" indent="-342900">
              <a:buFont typeface="Arial" charset="0"/>
              <a:buChar char="•"/>
              <a:defRPr sz="2000"/>
            </a:lvl2pPr>
            <a:lvl3pPr marL="711200" indent="-342900">
              <a:buFont typeface="Arial" charset="0"/>
              <a:buChar char="•"/>
              <a:tabLst/>
              <a:defRPr sz="2400"/>
            </a:lvl3pPr>
            <a:lvl4pPr marL="1106488" indent="-342900">
              <a:buSzPct val="75000"/>
              <a:buFont typeface="Wingdings" charset="2"/>
              <a:buChar char="v"/>
              <a:tabLst/>
              <a:defRPr sz="2000"/>
            </a:lvl4pPr>
            <a:lvl5pPr marL="1363663" indent="-285750">
              <a:buFont typeface="Arial" charset="0"/>
              <a:buChar char="•"/>
              <a:tabLst/>
              <a:defRPr sz="1800"/>
            </a:lvl5pPr>
          </a:lstStyle>
          <a:p>
            <a:r>
              <a:rPr dirty="0"/>
              <a:t>Body Level One</a:t>
            </a:r>
            <a:endParaRPr lang="en-US" dirty="0"/>
          </a:p>
          <a:p>
            <a:pPr lvl="2"/>
            <a:r>
              <a:rPr lang="en-US" dirty="0"/>
              <a:t>Body Level Two</a:t>
            </a:r>
          </a:p>
          <a:p>
            <a:pPr lvl="3"/>
            <a:r>
              <a:rPr lang="en-US" dirty="0"/>
              <a:t>Body Level Three</a:t>
            </a:r>
          </a:p>
          <a:p>
            <a:pPr lvl="4"/>
            <a:r>
              <a:rPr lang="en-US" dirty="0"/>
              <a:t>Body Level Four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994460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bg>
      <p:bgPr>
        <a:solidFill>
          <a:srgbClr val="E6A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649223" y="5418666"/>
            <a:ext cx="10780778" cy="613284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5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5330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6655" y="6031950"/>
            <a:ext cx="9229345" cy="4111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SzTx/>
              <a:buFontTx/>
              <a:buNone/>
              <a:defRPr sz="1400"/>
            </a:lvl1pPr>
            <a:lvl2pPr marL="0" indent="457200">
              <a:lnSpc>
                <a:spcPct val="90000"/>
              </a:lnSpc>
              <a:buSzTx/>
              <a:buFontTx/>
              <a:buNone/>
              <a:defRPr sz="1400"/>
            </a:lvl2pPr>
            <a:lvl3pPr marL="0" indent="914400">
              <a:lnSpc>
                <a:spcPct val="90000"/>
              </a:lnSpc>
              <a:buSzTx/>
              <a:buFontTx/>
              <a:buNone/>
              <a:defRPr sz="1400"/>
            </a:lvl3pPr>
            <a:lvl4pPr marL="0" indent="1371600">
              <a:lnSpc>
                <a:spcPct val="90000"/>
              </a:lnSpc>
              <a:buSzTx/>
              <a:buFontTx/>
              <a:buNone/>
              <a:defRPr sz="1400"/>
            </a:lvl4pPr>
            <a:lvl5pPr marL="0" indent="1828800">
              <a:lnSpc>
                <a:spcPct val="90000"/>
              </a:lnSpc>
              <a:buSzTx/>
              <a:buFontTx/>
              <a:buNone/>
              <a:defRPr sz="1400"/>
            </a:lvl5pPr>
          </a:lstStyle>
          <a:p>
            <a:endParaRPr dirty="0"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431203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12E67-2C4B-48D4-A7C1-8439DAE3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CD194-BD67-492A-AE6C-B6032FBA7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61167-F0CE-49A0-8B70-E01F3693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CFC6-E47A-40F6-9713-ABDF70C11ED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2D9D6-1CF0-4365-BB2A-5D58FEA51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8E953-8487-4EB3-B070-D0129201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6AA7-C8A4-43B4-8D4C-1FF9FB591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33AA3-0736-4B34-85F0-84F7FFDFF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60" y="136525"/>
            <a:ext cx="10515600" cy="8703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55CDD-2925-46A8-847A-7F5B082BE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23ED1-400F-4122-B91A-A51D6F4D5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486FA-63F3-4684-ADF3-4FE4056C4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CFC6-E47A-40F6-9713-ABDF70C11ED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03FE9-59EF-4BFA-ACAB-40D531DF9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A7A02-55B5-4F70-80C4-3BC58599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6AA7-C8A4-43B4-8D4C-1FF9FB591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8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81C09-E78A-41A5-B560-4574173CA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610C0-4DEA-4EA2-9FDC-3E94E6643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28A61-8CCF-42FA-B23B-1B40F47FF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36605B-CAC2-4432-97ED-8D87E06FE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BFD2F4-3CF8-43CC-9F03-C348748CB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1B9B03-56D4-44DC-A23F-C407721E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CFC6-E47A-40F6-9713-ABDF70C11ED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6B337B-5ADC-4424-BF29-6B2C972E2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9EDEE-A166-496D-9A92-FA06EEAD6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6AA7-C8A4-43B4-8D4C-1FF9FB591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8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C59F-C1B7-4390-A2EE-E9AABF90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496980-A7E6-4FC6-A2CD-A67F2BCA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CFC6-E47A-40F6-9713-ABDF70C11ED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7B8CC9-A06D-4DC7-8157-EA3888726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97548-3704-4118-A83A-B6274F5EC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6AA7-C8A4-43B4-8D4C-1FF9FB591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8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96AF14-6E68-4DFF-BB59-273A20D0E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CFC6-E47A-40F6-9713-ABDF70C11ED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C2A7D-464A-4634-8006-A381F4C72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D0504-637A-4266-A6B0-02382014B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6AA7-C8A4-43B4-8D4C-1FF9FB591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4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90AC-29D3-4891-9982-D7C4ECA8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79369-4735-4AEE-A5C3-1A9BF104A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2FAA5-BF2C-4435-87D0-2BA6754DA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2067D-5180-4AB7-BB74-E28ACB0A1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CFC6-E47A-40F6-9713-ABDF70C11ED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4B2E0-D180-4731-B0BD-8AA46C4B8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E8020-B072-4B1E-BA75-45E9DC3D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6AA7-C8A4-43B4-8D4C-1FF9FB591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7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40784-ABCE-48FB-B649-9D0FF1EBD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3CE966-E8C4-47A0-AF91-39DE39741E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6F0A9-BBE6-4A8D-BCC7-3591BCB7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81E62-D5C5-4465-8F12-D0603319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CFC6-E47A-40F6-9713-ABDF70C11ED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C2DBC-8586-40FA-8087-DCBF13C7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C5EBB-B20C-4C6B-8458-676CC5129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6AA7-C8A4-43B4-8D4C-1FF9FB591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6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DAD3D8-3B59-461E-8C6E-294A3841E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94" y="136526"/>
            <a:ext cx="10515600" cy="1159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808E2-9069-41D0-AFA4-18C22C337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7FAB8-1BEA-4BB3-B69A-8145BE796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ECFC6-E47A-40F6-9713-ABDF70C11ED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6FCCA-E9DE-435A-A29A-1EBA89BA6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8B269-2F20-4578-9A7B-2116113E2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A6AA7-C8A4-43B4-8D4C-1FF9FB5910A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icture 4">
            <a:extLst>
              <a:ext uri="{FF2B5EF4-FFF2-40B4-BE49-F238E27FC236}">
                <a16:creationId xmlns:a16="http://schemas.microsoft.com/office/drawing/2014/main" id="{916A7F0F-4FBF-4832-AEC8-7F957B0E62C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1396947" y="0"/>
            <a:ext cx="795053" cy="111556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3D1A6-70A3-4537-BEEE-3BEF5F2BBB4C}"/>
              </a:ext>
            </a:extLst>
          </p:cNvPr>
          <p:cNvSpPr txBox="1"/>
          <p:nvPr userDrawn="1"/>
        </p:nvSpPr>
        <p:spPr>
          <a:xfrm>
            <a:off x="657223" y="6345382"/>
            <a:ext cx="189201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 Light"/>
              </a:rPr>
              <a:t>© AERC 2021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7B6E3A-3E88-4665-9CE0-FB5DD4B50F18}"/>
              </a:ext>
            </a:extLst>
          </p:cNvPr>
          <p:cNvCxnSpPr>
            <a:cxnSpLocks/>
          </p:cNvCxnSpPr>
          <p:nvPr userDrawn="1"/>
        </p:nvCxnSpPr>
        <p:spPr>
          <a:xfrm>
            <a:off x="277403" y="1115568"/>
            <a:ext cx="11076397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86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57223" y="499532"/>
            <a:ext cx="10772776" cy="1658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57223" y="2257334"/>
            <a:ext cx="10972800" cy="3907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  <a:endParaRPr lang="en-US" dirty="0"/>
          </a:p>
          <a:p>
            <a:pPr lvl="3"/>
            <a:r>
              <a:rPr dirty="0"/>
              <a:t>Body Level Two</a:t>
            </a:r>
          </a:p>
          <a:p>
            <a:pPr lvl="4"/>
            <a:r>
              <a:rPr dirty="0"/>
              <a:t>Body Level Three</a:t>
            </a:r>
          </a:p>
          <a:p>
            <a:pPr lvl="5"/>
            <a:r>
              <a:rPr dirty="0"/>
              <a:t>Body Level Four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44641" y="6539456"/>
            <a:ext cx="245365" cy="243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000">
                <a:solidFill>
                  <a:srgbClr val="263D56">
                    <a:alpha val="25000"/>
                  </a:srgbClr>
                </a:solidFill>
              </a:defRPr>
            </a:lvl1pPr>
          </a:lstStyle>
          <a:p>
            <a:pPr defTabSz="457200" hangingPunct="0"/>
            <a:fld id="{86CB4B4D-7CA3-9044-876B-883B54F8677D}" type="slidenum">
              <a:rPr kern="0">
                <a:sym typeface="Calibri Light"/>
              </a:rPr>
              <a:pPr defTabSz="457200" hangingPunct="0"/>
              <a:t>‹#›</a:t>
            </a:fld>
            <a:endParaRPr kern="0" dirty="0">
              <a:sym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76427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7" r:id="rId5"/>
  </p:sldLayoutIdLst>
  <p:transition spd="med"/>
  <p:hf hdr="0" dt="0"/>
  <p:txStyles>
    <p:titleStyle>
      <a:lvl1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Calibri Light" charset="0"/>
          <a:ea typeface="Calibri Light" charset="0"/>
          <a:cs typeface="Calibri Light" charset="0"/>
          <a:sym typeface="Calibri Light"/>
        </a:defRPr>
      </a:lvl1pPr>
      <a:lvl2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2pPr>
      <a:lvl3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3pPr>
      <a:lvl4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4pPr>
      <a:lvl5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5pPr>
      <a:lvl6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6pPr>
      <a:lvl7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7pPr>
      <a:lvl8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8pPr>
      <a:lvl9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9pPr>
    </p:titleStyle>
    <p:bodyStyle>
      <a:lvl1pPr marL="0" marR="0" indent="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Wingdings" charset="2"/>
        <a:buNone/>
        <a:tabLst/>
        <a:defRPr sz="28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1pPr>
      <a:lvl2pPr marL="347472" marR="0" indent="-3429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2pPr>
      <a:lvl3pPr marL="342900" marR="0" indent="-3429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 charset="0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3pPr>
      <a:lvl4pPr marL="669925" marR="0" indent="-3429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 charset="0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4pPr>
      <a:lvl5pPr marL="1065213" marR="0" indent="-3429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75000"/>
        <a:buFont typeface="Wingdings" charset="2"/>
        <a:buChar char="v"/>
        <a:tabLst/>
        <a:defRPr sz="20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5pPr>
      <a:lvl6pPr marL="1377950" marR="0" indent="-300038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 charset="0"/>
        <a:buChar char="•"/>
        <a:tabLst/>
        <a:defRPr sz="18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6pPr>
      <a:lvl7pPr marL="1476200" marR="0" indent="-3048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7pPr>
      <a:lvl8pPr marL="1676200" marR="0" indent="-3048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8pPr>
      <a:lvl9pPr marL="1876200" marR="0" indent="-3048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57223" y="499532"/>
            <a:ext cx="10772776" cy="1658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57223" y="2257334"/>
            <a:ext cx="10972800" cy="3907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  <a:endParaRPr lang="en-US" dirty="0"/>
          </a:p>
          <a:p>
            <a:pPr lvl="3"/>
            <a:r>
              <a:rPr dirty="0"/>
              <a:t>Body Level Two</a:t>
            </a:r>
          </a:p>
          <a:p>
            <a:pPr lvl="4"/>
            <a:r>
              <a:rPr dirty="0"/>
              <a:t>Body Level Three</a:t>
            </a:r>
          </a:p>
          <a:p>
            <a:pPr lvl="5"/>
            <a:r>
              <a:rPr dirty="0"/>
              <a:t>Body Level Four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44641" y="6539456"/>
            <a:ext cx="245365" cy="243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000">
                <a:solidFill>
                  <a:srgbClr val="263D56">
                    <a:alpha val="25000"/>
                  </a:srgbClr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TextBox 5"/>
          <p:cNvSpPr txBox="1"/>
          <p:nvPr userDrawn="1"/>
        </p:nvSpPr>
        <p:spPr>
          <a:xfrm>
            <a:off x="657223" y="6345382"/>
            <a:ext cx="189201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 Light"/>
              </a:rPr>
              <a:t>© AERC 2021</a:t>
            </a:r>
          </a:p>
        </p:txBody>
      </p:sp>
    </p:spTree>
    <p:extLst>
      <p:ext uri="{BB962C8B-B14F-4D97-AF65-F5344CB8AC3E}">
        <p14:creationId xmlns:p14="http://schemas.microsoft.com/office/powerpoint/2010/main" val="3157091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transition spd="med"/>
  <p:hf hdr="0" dt="0"/>
  <p:txStyles>
    <p:titleStyle>
      <a:lvl1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Calibri Light" charset="0"/>
          <a:ea typeface="Calibri Light" charset="0"/>
          <a:cs typeface="Calibri Light" charset="0"/>
          <a:sym typeface="Calibri Light"/>
        </a:defRPr>
      </a:lvl1pPr>
      <a:lvl2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2pPr>
      <a:lvl3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3pPr>
      <a:lvl4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4pPr>
      <a:lvl5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5pPr>
      <a:lvl6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6pPr>
      <a:lvl7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7pPr>
      <a:lvl8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8pPr>
      <a:lvl9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9pPr>
    </p:titleStyle>
    <p:bodyStyle>
      <a:lvl1pPr marL="0" marR="0" indent="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Wingdings" charset="2"/>
        <a:buNone/>
        <a:tabLst/>
        <a:defRPr sz="28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1pPr>
      <a:lvl2pPr marL="347472" marR="0" indent="-3429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2pPr>
      <a:lvl3pPr marL="342900" marR="0" indent="-3429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 charset="0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3pPr>
      <a:lvl4pPr marL="669925" marR="0" indent="-3429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 charset="0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4pPr>
      <a:lvl5pPr marL="1065213" marR="0" indent="-3429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75000"/>
        <a:buFont typeface="Wingdings" charset="2"/>
        <a:buChar char="v"/>
        <a:tabLst/>
        <a:defRPr sz="20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5pPr>
      <a:lvl6pPr marL="1377950" marR="0" indent="-300038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 charset="0"/>
        <a:buChar char="•"/>
        <a:tabLst/>
        <a:defRPr sz="18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6pPr>
      <a:lvl7pPr marL="1476200" marR="0" indent="-3048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7pPr>
      <a:lvl8pPr marL="1676200" marR="0" indent="-3048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8pPr>
      <a:lvl9pPr marL="1876200" marR="0" indent="-3048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1"/>
          <p:cNvSpPr txBox="1">
            <a:spLocks noGrp="1"/>
          </p:cNvSpPr>
          <p:nvPr>
            <p:ph type="ctrTitle"/>
          </p:nvPr>
        </p:nvSpPr>
        <p:spPr>
          <a:xfrm>
            <a:off x="0" y="1818117"/>
            <a:ext cx="7560527" cy="26316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800" spc="-200"/>
            </a:lvl1pPr>
          </a:lstStyle>
          <a:p>
            <a:pPr algn="ctr">
              <a:lnSpc>
                <a:spcPct val="100000"/>
              </a:lnSpc>
            </a:pP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r>
              <a:rPr lang="en-US" sz="5100" i="1" spc="-150" dirty="0"/>
              <a:t>Poverty, growth, redistribution, </a:t>
            </a:r>
            <a:br>
              <a:rPr lang="en-US" sz="5100" i="1" spc="-150" dirty="0"/>
            </a:br>
            <a:r>
              <a:rPr lang="en-US" sz="5100" i="1" spc="-150" dirty="0"/>
              <a:t>and social inclusion in times of </a:t>
            </a:r>
            <a:br>
              <a:rPr lang="en-US" sz="5100" i="1" spc="-150" dirty="0"/>
            </a:br>
            <a:r>
              <a:rPr lang="en-US" sz="5100" i="1" spc="-150" dirty="0"/>
              <a:t>COVID-19 pandemic in Africa</a:t>
            </a:r>
            <a:br>
              <a:rPr lang="en-US" sz="3600" dirty="0"/>
            </a:br>
            <a:endParaRPr sz="3600" dirty="0"/>
          </a:p>
        </p:txBody>
      </p:sp>
      <p:sp>
        <p:nvSpPr>
          <p:cNvPr id="115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0" y="5090474"/>
            <a:ext cx="7560527" cy="141068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>
              <a:defRPr sz="2800"/>
            </a:lvl1pPr>
          </a:lstStyle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Welcoming Remarks </a:t>
            </a:r>
            <a:r>
              <a:rPr lang="en-US" dirty="0"/>
              <a:t>55</a:t>
            </a:r>
            <a:r>
              <a:rPr lang="en-US" baseline="30000" dirty="0"/>
              <a:t>th</a:t>
            </a:r>
            <a:r>
              <a:rPr lang="en-US" dirty="0"/>
              <a:t> Plenary Session - Biannual Research Workshop</a:t>
            </a:r>
          </a:p>
          <a:p>
            <a:pPr algn="ctr"/>
            <a:r>
              <a:rPr lang="en-US" dirty="0"/>
              <a:t>29 November 2021</a:t>
            </a:r>
          </a:p>
          <a:p>
            <a:pPr algn="ctr"/>
            <a:r>
              <a:rPr lang="en-US" dirty="0"/>
              <a:t>Nairobi, Kenya</a:t>
            </a:r>
          </a:p>
        </p:txBody>
      </p:sp>
      <p:pic>
        <p:nvPicPr>
          <p:cNvPr id="116" name="Picture 4" descr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0527" y="0"/>
            <a:ext cx="46314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629B88-6A41-4934-9EEC-DDB92681A76B}"/>
              </a:ext>
            </a:extLst>
          </p:cNvPr>
          <p:cNvSpPr txBox="1"/>
          <p:nvPr/>
        </p:nvSpPr>
        <p:spPr>
          <a:xfrm>
            <a:off x="0" y="234177"/>
            <a:ext cx="7560527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4400" i="1" spc="-150" dirty="0">
                <a:solidFill>
                  <a:srgbClr val="E6A141"/>
                </a:solidFill>
                <a:latin typeface="Calibri Light" charset="0"/>
                <a:cs typeface="Calibri Light" charset="0"/>
                <a:sym typeface="Calibri Light"/>
              </a:rPr>
              <a:t>The AERC</a:t>
            </a:r>
            <a:endParaRPr lang="en-KE" sz="4400" i="1" spc="-150" dirty="0">
              <a:solidFill>
                <a:srgbClr val="E6A141"/>
              </a:solidFill>
              <a:latin typeface="Calibri Light" charset="0"/>
              <a:cs typeface="Calibri Light" charset="0"/>
              <a:sym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3947853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AD9840C-EA3C-4255-8F42-C9480F23A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79" y="150849"/>
            <a:ext cx="6309361" cy="766852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Beyond December 2021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FB8CA0-49FE-4A50-A02C-13F569A9E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606" y="1278678"/>
            <a:ext cx="7029292" cy="5283510"/>
          </a:xfrm>
        </p:spPr>
        <p:txBody>
          <a:bodyPr>
            <a:noAutofit/>
          </a:bodyPr>
          <a:lstStyle/>
          <a:p>
            <a:pPr marL="357188" indent="-357188">
              <a:buClr>
                <a:srgbClr val="00206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In June 2022, panelists of researchers and lead experts to present a fully developed paper on:</a:t>
            </a:r>
          </a:p>
          <a:p>
            <a:pPr marL="892175" lvl="1" indent="-434975"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vidence on </a:t>
            </a:r>
            <a:r>
              <a:rPr lang="en-KE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Poverty, growth, redistribution, and social inclusion in times of </a:t>
            </a: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en-KE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-19 pandemic in Africa</a:t>
            </a: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KE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2175" lvl="1" indent="-434975">
              <a:buClr>
                <a:srgbClr val="002060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olicy directions from the December 2021 Plenary.</a:t>
            </a:r>
          </a:p>
          <a:p>
            <a:pPr marL="357188" indent="-357188">
              <a:buClr>
                <a:srgbClr val="00206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Findings to be published in a special issue of the Journal of African Economies, accompanied by policy briefs and blogs.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E0592C-AC64-4466-A7A9-1170194ECACB}"/>
              </a:ext>
            </a:extLst>
          </p:cNvPr>
          <p:cNvSpPr/>
          <p:nvPr/>
        </p:nvSpPr>
        <p:spPr>
          <a:xfrm>
            <a:off x="7388197" y="0"/>
            <a:ext cx="4803803" cy="6848544"/>
          </a:xfrm>
          <a:prstGeom prst="rect">
            <a:avLst/>
          </a:prstGeom>
          <a:solidFill>
            <a:srgbClr val="44546A"/>
          </a:solidFill>
          <a:ln w="12700" cap="flat" cmpd="sng" algn="ctr">
            <a:solidFill>
              <a:srgbClr val="4472C4">
                <a:shade val="5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</p:sp>
      <p:pic>
        <p:nvPicPr>
          <p:cNvPr id="12" name="Picture 11" descr="C:\Users\lauma\Downloads\47528983321_f5f0c6dee5_o (1).jpg">
            <a:extLst>
              <a:ext uri="{FF2B5EF4-FFF2-40B4-BE49-F238E27FC236}">
                <a16:creationId xmlns:a16="http://schemas.microsoft.com/office/drawing/2014/main" id="{77F908A0-AB85-4478-8100-B8C339AC821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4" t="-240" r="15211" b="1"/>
          <a:stretch/>
        </p:blipFill>
        <p:spPr bwMode="auto">
          <a:xfrm>
            <a:off x="7388196" y="1780"/>
            <a:ext cx="4803803" cy="68467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9056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4" descr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4381" y="0"/>
            <a:ext cx="487275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578" y="2624566"/>
            <a:ext cx="7304383" cy="2220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 lnSpcReduction="10000"/>
          </a:bodyPr>
          <a:lstStyle>
            <a:lvl1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1pPr>
            <a:lvl2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2pPr>
            <a:lvl3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3pPr>
            <a:lvl4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4pPr>
            <a:lvl5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5pPr>
            <a:lvl6pPr marL="1602978" marR="0" indent="-525066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o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6pPr>
            <a:lvl7pPr marL="1527000" marR="0" indent="-35560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 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7pPr>
            <a:lvl8pPr marL="1727000" marR="0" indent="-35560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 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8pPr>
            <a:lvl9pPr marL="1927000" marR="0" indent="-35560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 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85000"/>
              </a:lnSpc>
              <a:spcBef>
                <a:spcPts val="130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800" i="1"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E6A141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  <a:sym typeface="Calibri Light"/>
              </a:rPr>
              <a:t>AHSANTENI SANA</a:t>
            </a:r>
          </a:p>
          <a:p>
            <a:pPr marL="0" marR="0" lvl="0" indent="0" algn="ctr" defTabSz="914400" rtl="0" eaLnBrk="1" fontAlgn="auto" latinLnBrk="0" hangingPunct="0">
              <a:lnSpc>
                <a:spcPct val="85000"/>
              </a:lnSpc>
              <a:spcBef>
                <a:spcPts val="130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800" i="1"/>
            </a:pP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E6A141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  <a:sym typeface="Calibri Light"/>
              </a:rPr>
              <a:t>MERCI BEAUCOUP</a:t>
            </a:r>
          </a:p>
          <a:p>
            <a:pPr marL="0" marR="0" lvl="0" indent="0" algn="ctr" defTabSz="914400" rtl="0" eaLnBrk="1" fontAlgn="auto" latinLnBrk="0" hangingPunct="0">
              <a:lnSpc>
                <a:spcPct val="85000"/>
              </a:lnSpc>
              <a:spcBef>
                <a:spcPts val="130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800" i="1"/>
            </a:pP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E6A141"/>
                </a:solidFill>
                <a:effectLst/>
                <a:uLnTx/>
                <a:uFillTx/>
                <a:latin typeface="Helvetica"/>
                <a:cs typeface="Helvetica"/>
                <a:sym typeface="Calibri Light"/>
              </a:rPr>
              <a:t>Thank You</a:t>
            </a:r>
          </a:p>
          <a:p>
            <a:pPr marL="0" marR="0" lvl="0" indent="0" algn="ctr" defTabSz="914400" rtl="0" eaLnBrk="1" fontAlgn="auto" latinLnBrk="0" hangingPunct="0">
              <a:lnSpc>
                <a:spcPct val="85000"/>
              </a:lnSpc>
              <a:spcBef>
                <a:spcPts val="130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800" i="1"/>
            </a:pP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E6A141"/>
              </a:solidFill>
              <a:effectLst/>
              <a:uLnTx/>
              <a:uFillTx/>
              <a:latin typeface="Helvetica"/>
              <a:cs typeface="Helvetica"/>
              <a:sym typeface="Calibri Light"/>
            </a:endParaRPr>
          </a:p>
          <a:p>
            <a:pPr marL="0" marR="0" lvl="0" indent="0" algn="ctr" defTabSz="914400" rtl="0" eaLnBrk="1" fontAlgn="auto" latinLnBrk="0" hangingPunct="0">
              <a:lnSpc>
                <a:spcPct val="85000"/>
              </a:lnSpc>
              <a:spcBef>
                <a:spcPts val="130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800" i="1"/>
            </a:pP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E6A141"/>
              </a:solidFill>
              <a:effectLst/>
              <a:uLnTx/>
              <a:uFillTx/>
              <a:latin typeface="Helvetica"/>
              <a:cs typeface="Helvetica"/>
              <a:sym typeface="Calibri Ligh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39FA3F1-AEF5-418A-8F91-42FC08A8282B}"/>
              </a:ext>
            </a:extLst>
          </p:cNvPr>
          <p:cNvSpPr txBox="1">
            <a:spLocks/>
          </p:cNvSpPr>
          <p:nvPr/>
        </p:nvSpPr>
        <p:spPr>
          <a:xfrm>
            <a:off x="6159" y="5861163"/>
            <a:ext cx="7304087" cy="620712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 fontScale="92500" lnSpcReduction="20000"/>
          </a:bodyPr>
          <a:lstStyle>
            <a:lvl1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1pPr>
            <a:lvl2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2pPr>
            <a:lvl3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3pPr>
            <a:lvl4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4pPr>
            <a:lvl5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5pPr>
            <a:lvl6pPr marL="1602978" marR="0" indent="-525066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o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6pPr>
            <a:lvl7pPr marL="1527000" marR="0" indent="-35560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 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7pPr>
            <a:lvl8pPr marL="1727000" marR="0" indent="-35560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 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8pPr>
            <a:lvl9pPr marL="1927000" marR="0" indent="-35560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 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85000"/>
              </a:lnSpc>
              <a:spcBef>
                <a:spcPts val="130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800" i="1"/>
            </a:pP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E6A141"/>
                </a:solidFill>
                <a:effectLst/>
                <a:uLnTx/>
                <a:uFillTx/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  <a:sym typeface="Calibri Light"/>
              </a:rPr>
              <a:t> </a:t>
            </a:r>
            <a:r>
              <a:rPr kumimoji="0" lang="en-US" sz="3000" b="1" i="1" u="none" strike="noStrike" kern="0" cap="none" spc="0" normalizeH="0" baseline="0" noProof="0" dirty="0">
                <a:ln>
                  <a:noFill/>
                </a:ln>
                <a:solidFill>
                  <a:srgbClr val="E6A141"/>
                </a:solidFill>
                <a:effectLst/>
                <a:uLnTx/>
                <a:uFillTx/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  <a:sym typeface="Calibri Light"/>
              </a:rPr>
              <a:t>www.aercafrica.org</a:t>
            </a:r>
          </a:p>
          <a:p>
            <a:pPr marL="0" marR="0" lvl="0" indent="0" algn="ctr" defTabSz="914400" rtl="0" eaLnBrk="1" fontAlgn="auto" latinLnBrk="0" hangingPunct="0">
              <a:lnSpc>
                <a:spcPct val="85000"/>
              </a:lnSpc>
              <a:spcBef>
                <a:spcPts val="130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800" i="1"/>
            </a:pP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rgbClr val="E6A141"/>
              </a:solidFill>
              <a:effectLst/>
              <a:uLnTx/>
              <a:uFillTx/>
              <a:latin typeface="Calibri" panose="020F0502020204030204" pitchFamily="34" charset="0"/>
              <a:ea typeface="Calibri Light" charset="0"/>
              <a:cs typeface="Calibri" panose="020F0502020204030204" pitchFamily="34" charset="0"/>
              <a:sym typeface="Calibri Ligh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3A8800B-D1DC-46C3-80CC-81419DF7EDA6}"/>
              </a:ext>
            </a:extLst>
          </p:cNvPr>
          <p:cNvSpPr txBox="1">
            <a:spLocks/>
          </p:cNvSpPr>
          <p:nvPr/>
        </p:nvSpPr>
        <p:spPr>
          <a:xfrm>
            <a:off x="5725" y="1033140"/>
            <a:ext cx="7304087" cy="620712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>
            <a:lvl1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1pPr>
            <a:lvl2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2pPr>
            <a:lvl3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3pPr>
            <a:lvl4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4pPr>
            <a:lvl5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5pPr>
            <a:lvl6pPr marL="1602978" marR="0" indent="-525066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o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6pPr>
            <a:lvl7pPr marL="1527000" marR="0" indent="-35560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 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7pPr>
            <a:lvl8pPr marL="1727000" marR="0" indent="-35560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 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8pPr>
            <a:lvl9pPr marL="1927000" marR="0" indent="-35560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 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85000"/>
              </a:lnSpc>
              <a:spcBef>
                <a:spcPts val="130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800" i="1"/>
            </a:pP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E6A141"/>
                </a:solidFill>
                <a:effectLst/>
                <a:uLnTx/>
                <a:uFillTx/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  <a:sym typeface="Calibri Light"/>
              </a:rPr>
              <a:t> From The AERC</a:t>
            </a:r>
          </a:p>
        </p:txBody>
      </p:sp>
    </p:spTree>
    <p:extLst>
      <p:ext uri="{BB962C8B-B14F-4D97-AF65-F5344CB8AC3E}">
        <p14:creationId xmlns:p14="http://schemas.microsoft.com/office/powerpoint/2010/main" val="165589535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>
            <a:spLocks noGrp="1"/>
          </p:cNvSpPr>
          <p:nvPr>
            <p:ph type="title"/>
          </p:nvPr>
        </p:nvSpPr>
        <p:spPr>
          <a:xfrm>
            <a:off x="7620000" y="0"/>
            <a:ext cx="4571999" cy="6858000"/>
          </a:xfrm>
          <a:prstGeom prst="rect">
            <a:avLst/>
          </a:prstGeom>
        </p:spPr>
        <p:txBody>
          <a:bodyPr anchor="ctr"/>
          <a:lstStyle>
            <a:lvl1pPr algn="ctr">
              <a:defRPr spc="-200"/>
            </a:lvl1pPr>
          </a:lstStyle>
          <a:p>
            <a:pPr>
              <a:lnSpc>
                <a:spcPct val="120000"/>
              </a:lnSpc>
            </a:pPr>
            <a:r>
              <a:rPr lang="en-US" b="1" spc="0" dirty="0"/>
              <a:t>The AERC Approach to Capacity Building  and Knowledge Generation in SSA</a:t>
            </a:r>
            <a:endParaRPr b="1" spc="-150" dirty="0"/>
          </a:p>
        </p:txBody>
      </p:sp>
      <p:pic>
        <p:nvPicPr>
          <p:cNvPr id="4" name="Image">
            <a:extLst>
              <a:ext uri="{FF2B5EF4-FFF2-40B4-BE49-F238E27FC236}">
                <a16:creationId xmlns:a16="http://schemas.microsoft.com/office/drawing/2014/main" id="{C0D3F278-07E2-41C2-9FAB-5EEE6848FB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5" t="5704" r="27795" b="5704"/>
          <a:stretch/>
        </p:blipFill>
        <p:spPr>
          <a:xfrm>
            <a:off x="165465" y="1"/>
            <a:ext cx="7271657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06433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5BC9A12-DDC6-4133-B636-1DD3698B6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060" y="13513"/>
            <a:ext cx="9116122" cy="110319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AERC Plenary Sessions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2A3E8B-53B5-4397-8B67-59E980375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9721" y="1358524"/>
            <a:ext cx="7650738" cy="5422419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357188" indent="-357188" algn="just">
              <a:buClr>
                <a:srgbClr val="00206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2600" b="1" dirty="0">
                <a:latin typeface="+mj-lt"/>
              </a:rPr>
              <a:t>Over three decades of plenary sessions</a:t>
            </a:r>
            <a:r>
              <a:rPr lang="en-US" sz="2600" dirty="0">
                <a:latin typeface="+mj-lt"/>
              </a:rPr>
              <a:t>. </a:t>
            </a:r>
          </a:p>
          <a:p>
            <a:pPr marL="357188" indent="-357188" algn="just">
              <a:buClr>
                <a:srgbClr val="00206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2600" b="1" dirty="0">
                <a:latin typeface="+mj-lt"/>
                <a:cs typeface="Times New Roman" panose="02020603050405020304" pitchFamily="18" charset="0"/>
              </a:rPr>
              <a:t>Examples of recent plenary themes: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COVID-19 pandemic and public finance in Africa: Challenges and opportunities (June 2021)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effectLst/>
                <a:latin typeface="+mj-lt"/>
                <a:ea typeface="Calibri" panose="020F0502020204030204" pitchFamily="34" charset="0"/>
              </a:rPr>
              <a:t>Business Environment, Competitiveness and Economic Growth in Africa</a:t>
            </a:r>
            <a:r>
              <a:rPr lang="en-US" sz="2600" dirty="0">
                <a:latin typeface="+mj-lt"/>
                <a:ea typeface="Calibri" panose="020F0502020204030204" pitchFamily="34" charset="0"/>
              </a:rPr>
              <a:t> (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June 2020)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effectLst/>
                <a:latin typeface="+mj-lt"/>
                <a:ea typeface="Calibri" panose="020F0502020204030204" pitchFamily="34" charset="0"/>
              </a:rPr>
              <a:t>Growing with Debt in African Economies: Options, Challenge and Pitfalls (June 2019)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effectLst/>
                <a:latin typeface="+mj-lt"/>
                <a:ea typeface="Calibri" panose="020F0502020204030204" pitchFamily="34" charset="0"/>
              </a:rPr>
              <a:t>Governance for Development in Africa (December 2017)</a:t>
            </a:r>
            <a:endParaRPr lang="en-US" sz="26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Agriculture and Structural Transformation in Africa (November 2015)</a:t>
            </a:r>
          </a:p>
          <a:p>
            <a:pPr marL="357188" indent="-357188" algn="just">
              <a:buClr>
                <a:srgbClr val="00206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2600" b="1" dirty="0">
                <a:latin typeface="+mj-lt"/>
              </a:rPr>
              <a:t>Plenary sessions have informed, influenced, and inspired researchers and the wider public on a wide range of issues relevant to policy making.</a:t>
            </a:r>
          </a:p>
          <a:p>
            <a:pPr lvl="1"/>
            <a:endParaRPr lang="en-US" sz="1800" dirty="0"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DA1016-A0ED-4E82-9554-0BB0514C866C}"/>
              </a:ext>
            </a:extLst>
          </p:cNvPr>
          <p:cNvGrpSpPr/>
          <p:nvPr/>
        </p:nvGrpSpPr>
        <p:grpSpPr>
          <a:xfrm>
            <a:off x="7950818" y="18940"/>
            <a:ext cx="4189961" cy="6775515"/>
            <a:chOff x="7957434" y="0"/>
            <a:chExt cx="4189961" cy="677551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E80A2DA-58AA-49E9-A0DC-58441C078485}"/>
                </a:ext>
              </a:extLst>
            </p:cNvPr>
            <p:cNvGrpSpPr/>
            <p:nvPr/>
          </p:nvGrpSpPr>
          <p:grpSpPr>
            <a:xfrm>
              <a:off x="7957434" y="3424968"/>
              <a:ext cx="4189961" cy="3350547"/>
              <a:chOff x="7957434" y="3424968"/>
              <a:chExt cx="4189961" cy="3350547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0A61B5F1-B08D-4BDA-98AC-B4E0430075E2}"/>
                  </a:ext>
                </a:extLst>
              </p:cNvPr>
              <p:cNvSpPr/>
              <p:nvPr/>
            </p:nvSpPr>
            <p:spPr>
              <a:xfrm>
                <a:off x="7957434" y="3424968"/>
                <a:ext cx="4189961" cy="1324800"/>
              </a:xfrm>
              <a:custGeom>
                <a:avLst/>
                <a:gdLst>
                  <a:gd name="connsiteX0" fmla="*/ 0 w 4189961"/>
                  <a:gd name="connsiteY0" fmla="*/ 0 h 1324800"/>
                  <a:gd name="connsiteX1" fmla="*/ 4189961 w 4189961"/>
                  <a:gd name="connsiteY1" fmla="*/ 0 h 1324800"/>
                  <a:gd name="connsiteX2" fmla="*/ 4189961 w 4189961"/>
                  <a:gd name="connsiteY2" fmla="*/ 1324800 h 1324800"/>
                  <a:gd name="connsiteX3" fmla="*/ 0 w 4189961"/>
                  <a:gd name="connsiteY3" fmla="*/ 1324800 h 1324800"/>
                  <a:gd name="connsiteX4" fmla="*/ 0 w 4189961"/>
                  <a:gd name="connsiteY4" fmla="*/ 0 h 132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9961" h="1324800">
                    <a:moveTo>
                      <a:pt x="0" y="0"/>
                    </a:moveTo>
                    <a:lnTo>
                      <a:pt x="4189961" y="0"/>
                    </a:lnTo>
                    <a:lnTo>
                      <a:pt x="4189961" y="1324800"/>
                    </a:lnTo>
                    <a:lnTo>
                      <a:pt x="0" y="1324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0688" tIns="97536" rIns="170688" bIns="97536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b="1" kern="1200" dirty="0">
                    <a:latin typeface="+mj-lt"/>
                  </a:rPr>
                  <a:t>The 55</a:t>
                </a:r>
                <a:r>
                  <a:rPr lang="en-US" sz="2400" b="1" kern="1200" baseline="30000" dirty="0">
                    <a:latin typeface="+mj-lt"/>
                  </a:rPr>
                  <a:t>th</a:t>
                </a:r>
                <a:r>
                  <a:rPr lang="en-US" sz="2400" b="1" kern="1200" dirty="0">
                    <a:latin typeface="+mj-lt"/>
                  </a:rPr>
                  <a:t> Plenary Session </a:t>
                </a:r>
              </a:p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b="1" kern="1200" dirty="0">
                    <a:latin typeface="+mj-lt"/>
                  </a:rPr>
                  <a:t>(December 2021)</a:t>
                </a:r>
                <a:endParaRPr lang="en-US" sz="3200" kern="1200" dirty="0">
                  <a:latin typeface="+mj-lt"/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59A9D748-D8E6-4664-85AE-D71CA739707D}"/>
                  </a:ext>
                </a:extLst>
              </p:cNvPr>
              <p:cNvSpPr/>
              <p:nvPr/>
            </p:nvSpPr>
            <p:spPr>
              <a:xfrm>
                <a:off x="7957434" y="4755195"/>
                <a:ext cx="4189961" cy="2020320"/>
              </a:xfrm>
              <a:custGeom>
                <a:avLst/>
                <a:gdLst>
                  <a:gd name="connsiteX0" fmla="*/ 0 w 4189961"/>
                  <a:gd name="connsiteY0" fmla="*/ 0 h 2020320"/>
                  <a:gd name="connsiteX1" fmla="*/ 4189961 w 4189961"/>
                  <a:gd name="connsiteY1" fmla="*/ 0 h 2020320"/>
                  <a:gd name="connsiteX2" fmla="*/ 4189961 w 4189961"/>
                  <a:gd name="connsiteY2" fmla="*/ 2020320 h 2020320"/>
                  <a:gd name="connsiteX3" fmla="*/ 0 w 4189961"/>
                  <a:gd name="connsiteY3" fmla="*/ 2020320 h 2020320"/>
                  <a:gd name="connsiteX4" fmla="*/ 0 w 4189961"/>
                  <a:gd name="connsiteY4" fmla="*/ 0 h 202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9961" h="2020320">
                    <a:moveTo>
                      <a:pt x="0" y="0"/>
                    </a:moveTo>
                    <a:lnTo>
                      <a:pt x="4189961" y="0"/>
                    </a:lnTo>
                    <a:lnTo>
                      <a:pt x="4189961" y="2020320"/>
                    </a:lnTo>
                    <a:lnTo>
                      <a:pt x="0" y="20203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90000"/>
                  <a:alpha val="90000"/>
                </a:schemeClr>
              </a:solidFill>
            </p:spPr>
            <p:style>
              <a:lnRef idx="2">
                <a:schemeClr val="accent1">
                  <a:alpha val="90000"/>
                  <a:tint val="55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5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106680" rIns="142240" bIns="160020" numCol="1" spcCol="1270" anchor="t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2000" kern="1200" dirty="0">
                    <a:latin typeface="+mj-lt"/>
                  </a:rPr>
                  <a:t>Poverty, Growth, Redistribution and Social Inclusion in Times of COVID-19 pandemic. </a:t>
                </a:r>
              </a:p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2000" kern="1200" dirty="0">
                    <a:latin typeface="+mj-lt"/>
                  </a:rPr>
                  <a:t>Presentations from leading academics, experts and policy makers.</a:t>
                </a:r>
              </a:p>
            </p:txBody>
          </p:sp>
        </p:grpSp>
        <p:pic>
          <p:nvPicPr>
            <p:cNvPr id="3" name="Picture 2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EB41F859-EFEF-48F6-B6EC-9E0D7C51BE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01" t="3075" r="-1" b="17499"/>
            <a:stretch/>
          </p:blipFill>
          <p:spPr>
            <a:xfrm>
              <a:off x="7957434" y="0"/>
              <a:ext cx="4189961" cy="3424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139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967AB-C701-438D-BCB4-59E89BEE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826" y="39378"/>
            <a:ext cx="99060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The AERC Remembers Professor Benno Ndulu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56606-165B-4CDA-8353-DFC2875D4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174" y="1350033"/>
            <a:ext cx="11805426" cy="5104555"/>
          </a:xfrm>
        </p:spPr>
        <p:txBody>
          <a:bodyPr>
            <a:normAutofit fontScale="85000" lnSpcReduction="10000"/>
          </a:bodyPr>
          <a:lstStyle/>
          <a:p>
            <a:pPr marL="357188" indent="-357188">
              <a:buClr>
                <a:srgbClr val="00206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2600" dirty="0">
                <a:latin typeface="+mj-lt"/>
              </a:rPr>
              <a:t>Book project in memory of Professor Benno </a:t>
            </a:r>
            <a:r>
              <a:rPr lang="en-US" sz="2600" dirty="0" err="1">
                <a:latin typeface="+mj-lt"/>
              </a:rPr>
              <a:t>Ndulu</a:t>
            </a:r>
            <a:r>
              <a:rPr lang="en-US" sz="2600" dirty="0">
                <a:latin typeface="+mj-lt"/>
              </a:rPr>
              <a:t>  (led by the AERC, Shanta Devarajan, Stephen O’Connell).</a:t>
            </a:r>
          </a:p>
          <a:p>
            <a:pPr marL="357188" indent="-357188">
              <a:buClr>
                <a:srgbClr val="00206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2600" dirty="0">
                <a:latin typeface="+mj-lt"/>
              </a:rPr>
              <a:t>The Professor Benno Ndulu Excellence Scholarship Award being developed.</a:t>
            </a:r>
          </a:p>
          <a:p>
            <a:pPr marL="357188" indent="-357188">
              <a:buClr>
                <a:srgbClr val="00206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2600" dirty="0">
                <a:latin typeface="+mj-lt"/>
              </a:rPr>
              <a:t>Introducing Annual Memorial Lecture to </a:t>
            </a:r>
            <a:r>
              <a:rPr lang="en-US" sz="2600" dirty="0" err="1">
                <a:latin typeface="+mj-lt"/>
              </a:rPr>
              <a:t>honour</a:t>
            </a:r>
            <a:r>
              <a:rPr lang="en-US" sz="2600" dirty="0">
                <a:latin typeface="+mj-lt"/>
              </a:rPr>
              <a:t> Professor Benno Ndulu, whose objectives are: </a:t>
            </a:r>
          </a:p>
          <a:p>
            <a:pPr marL="434975" indent="-434975">
              <a:buClr>
                <a:srgbClr val="002060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3000" dirty="0">
                <a:latin typeface="+mj-lt"/>
              </a:rPr>
              <a:t>Establishing a standing memorabilia for the legacy, work and vision of Professor </a:t>
            </a:r>
            <a:r>
              <a:rPr lang="en-US" sz="3000" dirty="0" err="1">
                <a:latin typeface="+mj-lt"/>
              </a:rPr>
              <a:t>Ndulu</a:t>
            </a:r>
            <a:r>
              <a:rPr lang="en-US" sz="3000" dirty="0">
                <a:latin typeface="+mj-lt"/>
              </a:rPr>
              <a:t>.</a:t>
            </a:r>
          </a:p>
          <a:p>
            <a:pPr marL="434975" indent="-434975">
              <a:buClr>
                <a:srgbClr val="002060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3000" dirty="0">
                <a:latin typeface="+mj-lt"/>
              </a:rPr>
              <a:t>An opportunity to bring cutting-edge thinking on Africa’s economy, its future and prospects from internationally reputed scholars with a view of shaping AERC’s research agenda.</a:t>
            </a:r>
          </a:p>
          <a:p>
            <a:pPr marL="434975" indent="-434975">
              <a:buClr>
                <a:srgbClr val="002060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3000" dirty="0">
                <a:latin typeface="+mj-lt"/>
              </a:rPr>
              <a:t>Ensure the Memorial Lecture informs, inspires and influences academics, policy makers, practitioners and thought leaders. </a:t>
            </a:r>
          </a:p>
          <a:p>
            <a:pPr marL="434975" indent="-434975">
              <a:buClr>
                <a:srgbClr val="002060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3000" dirty="0">
                <a:latin typeface="+mj-lt"/>
              </a:rPr>
              <a:t>The first inaugural lecture will be delivered by Professor James Robinson on the theme of “Africa’s Latent Assets”, an inspiring research less explored in Africa’s political economy. A timely and apt tribute to Professor Benno Ndulu.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784A2C-C2F1-4A95-B0DB-6380ADBB8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" y="39378"/>
            <a:ext cx="1962615" cy="124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3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20D1-27DA-42F7-B65E-7BBE6493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47" y="386080"/>
            <a:ext cx="10745133" cy="73546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The 55</a:t>
            </a:r>
            <a:r>
              <a:rPr lang="en-US" sz="3600" b="1" baseline="30000" dirty="0">
                <a:solidFill>
                  <a:srgbClr val="002060"/>
                </a:solidFill>
              </a:rPr>
              <a:t>th</a:t>
            </a:r>
            <a:r>
              <a:rPr lang="en-US" sz="3600" b="1" dirty="0">
                <a:solidFill>
                  <a:srgbClr val="002060"/>
                </a:solidFill>
              </a:rPr>
              <a:t> AERC Plenary: The Impact</a:t>
            </a:r>
            <a:endParaRPr lang="en-KE" sz="36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2B945-696D-462F-89C0-F13F01EB5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525" y="1229801"/>
            <a:ext cx="11628755" cy="5050660"/>
          </a:xfrm>
        </p:spPr>
        <p:txBody>
          <a:bodyPr>
            <a:normAutofit/>
          </a:bodyPr>
          <a:lstStyle/>
          <a:p>
            <a:pPr marL="630238" indent="-6302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63D56"/>
              </a:buClr>
              <a:buFont typeface="Wingdings" panose="05000000000000000000" pitchFamily="2" charset="2"/>
              <a:buChar char="q"/>
            </a:pPr>
            <a:r>
              <a:rPr lang="en-US" sz="3200" dirty="0"/>
              <a:t>Unique features: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F57C67F-A413-485F-A413-95E4D6B451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393772"/>
              </p:ext>
            </p:extLst>
          </p:nvPr>
        </p:nvGraphicFramePr>
        <p:xfrm>
          <a:off x="585704" y="1891833"/>
          <a:ext cx="11215771" cy="419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897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967AB-C701-438D-BCB4-59E89BEE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37" y="10441"/>
            <a:ext cx="11624725" cy="102743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COVID-19 pandemic, the economy and households suffering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56606-165B-4CDA-8353-DFC2875D4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" y="1665793"/>
            <a:ext cx="5816121" cy="4154333"/>
          </a:xfrm>
        </p:spPr>
        <p:txBody>
          <a:bodyPr>
            <a:normAutofit/>
          </a:bodyPr>
          <a:lstStyle/>
          <a:p>
            <a:pPr marL="357188" indent="-357188">
              <a:buClr>
                <a:srgbClr val="00206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dirty="0">
                <a:latin typeface="+mj-lt"/>
              </a:rPr>
              <a:t>Policy responses to combat the pandemic led to significant social and economic disruptions. Evidence suggests that at the height of the lockdown (March, May, June 2020), Africa’s GDP shrunk by 5%. During the entire period, the continent’s GDP declined by 2.5% (Ndung’u et al, 2021).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DA6734-EAEB-44E7-BFEF-CDA53B8E0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860" y="1573629"/>
            <a:ext cx="5974460" cy="43411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C909EE-A61A-45F5-A4D1-868EC347BB41}"/>
              </a:ext>
            </a:extLst>
          </p:cNvPr>
          <p:cNvSpPr txBox="1"/>
          <p:nvPr/>
        </p:nvSpPr>
        <p:spPr>
          <a:xfrm>
            <a:off x="6285880" y="5909334"/>
            <a:ext cx="555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Rate of growth in economic activity proxied by night light data for the period March - August 2020.</a:t>
            </a:r>
            <a:endParaRPr lang="en-K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3825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DF10B8-EAE9-45E8-B5D5-1ACF0486BCC1}"/>
              </a:ext>
            </a:extLst>
          </p:cNvPr>
          <p:cNvSpPr/>
          <p:nvPr/>
        </p:nvSpPr>
        <p:spPr>
          <a:xfrm>
            <a:off x="7229475" y="2828677"/>
            <a:ext cx="590550" cy="3029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DC337-A42C-495D-B9A9-1E4C12AD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451" y="119825"/>
            <a:ext cx="8118232" cy="107315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Deteriorating Fiscal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1BF29-F9C6-4FC7-AD14-907705FA6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056" y="1425769"/>
            <a:ext cx="9394058" cy="591157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000"/>
              </a:spcBef>
              <a:buClr>
                <a:srgbClr val="00206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2800" b="1" dirty="0">
                <a:latin typeface="+mj-lt"/>
                <a:cs typeface="Times New Roman" panose="02020603050405020304" pitchFamily="18" charset="0"/>
              </a:rPr>
              <a:t>Fiscal deficits have reached levels not seen since late 1990s.</a:t>
            </a:r>
          </a:p>
          <a:p>
            <a:pPr marL="228600" lvl="1">
              <a:spcBef>
                <a:spcPts val="1000"/>
              </a:spcBef>
            </a:pPr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9FFFF-7E01-4CBC-8FAD-9A6819444E30}"/>
              </a:ext>
            </a:extLst>
          </p:cNvPr>
          <p:cNvSpPr txBox="1"/>
          <p:nvPr/>
        </p:nvSpPr>
        <p:spPr>
          <a:xfrm>
            <a:off x="1794423" y="6171183"/>
            <a:ext cx="8803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Source: </a:t>
            </a:r>
            <a:r>
              <a:rPr lang="en-US" sz="1400" dirty="0">
                <a:latin typeface="+mj-lt"/>
              </a:rPr>
              <a:t>African Economic Outlook Supplement - Worse Case Scenario (April 2020). </a:t>
            </a:r>
          </a:p>
          <a:p>
            <a:r>
              <a:rPr lang="en-US" sz="1400" dirty="0">
                <a:latin typeface="+mj-lt"/>
              </a:rPr>
              <a:t>2019 figures are estimates, 2020 are projections.</a:t>
            </a:r>
            <a:r>
              <a:rPr lang="en-US" sz="1400" b="1" dirty="0">
                <a:latin typeface="+mj-lt"/>
              </a:rPr>
              <a:t> </a:t>
            </a:r>
            <a:endParaRPr lang="en-US" sz="11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102AF70-6EF4-489C-AAFB-D1053E1A81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878049"/>
              </p:ext>
            </p:extLst>
          </p:nvPr>
        </p:nvGraphicFramePr>
        <p:xfrm>
          <a:off x="1002056" y="1973766"/>
          <a:ext cx="9877646" cy="417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7610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4E62-D50E-4179-846F-5953F81B4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3" y="146980"/>
            <a:ext cx="9331712" cy="863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Adverse effects on households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9C585-308D-43D7-89CA-95EF5088F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05" y="1419810"/>
            <a:ext cx="5886449" cy="4998920"/>
          </a:xfrm>
        </p:spPr>
        <p:txBody>
          <a:bodyPr>
            <a:normAutofit fontScale="92500" lnSpcReduction="10000"/>
          </a:bodyPr>
          <a:lstStyle/>
          <a:p>
            <a:pPr marL="446088" indent="-446088">
              <a:buClr>
                <a:srgbClr val="00206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2600" dirty="0">
                <a:latin typeface="+mj-lt"/>
              </a:rPr>
              <a:t>Increase in prevalence of poverty and inequality, and poor health, negating significant gains made in the past two decades.</a:t>
            </a:r>
          </a:p>
          <a:p>
            <a:pPr marL="446088" indent="-446088">
              <a:buClr>
                <a:srgbClr val="00206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2600" dirty="0">
                <a:latin typeface="+mj-lt"/>
              </a:rPr>
              <a:t>Millions of people without jobs, loss of jobs and food shortages (Ndung’u et al, 2021). </a:t>
            </a:r>
          </a:p>
          <a:p>
            <a:pPr marL="446088" indent="-446088">
              <a:buClr>
                <a:srgbClr val="00206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2600" dirty="0">
                <a:latin typeface="+mj-lt"/>
              </a:rPr>
              <a:t>Pandemic has also brought out the capacity of Africans to help each other; private citizens mobilized resources to help the poor, the needy and the sick.</a:t>
            </a:r>
          </a:p>
          <a:p>
            <a:pPr marL="446088" indent="-446088">
              <a:buClr>
                <a:srgbClr val="00206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2600" dirty="0">
                <a:latin typeface="+mj-lt"/>
              </a:rPr>
              <a:t>There is an opportunity to institute strong social protection programs in Africa to ensure support for the poorest and cushion against future negative shocks</a:t>
            </a:r>
            <a:r>
              <a:rPr lang="en-US" sz="2400" dirty="0">
                <a:latin typeface="Garamond" panose="02020404030301010803" pitchFamily="18" charset="0"/>
              </a:rPr>
              <a:t>. </a:t>
            </a:r>
          </a:p>
          <a:p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DFFA14-A67B-48F5-9DC4-90176EC64218}"/>
              </a:ext>
            </a:extLst>
          </p:cNvPr>
          <p:cNvSpPr/>
          <p:nvPr/>
        </p:nvSpPr>
        <p:spPr>
          <a:xfrm>
            <a:off x="9896475" y="2609850"/>
            <a:ext cx="628650" cy="1695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A7E410-FE79-4067-A3AA-CE00F4E7E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40365"/>
              </p:ext>
            </p:extLst>
          </p:nvPr>
        </p:nvGraphicFramePr>
        <p:xfrm>
          <a:off x="6129453" y="1419809"/>
          <a:ext cx="5886450" cy="4859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7290">
                  <a:extLst>
                    <a:ext uri="{9D8B030D-6E8A-4147-A177-3AD203B41FA5}">
                      <a16:colId xmlns:a16="http://schemas.microsoft.com/office/drawing/2014/main" val="4253644532"/>
                    </a:ext>
                  </a:extLst>
                </a:gridCol>
                <a:gridCol w="1177290">
                  <a:extLst>
                    <a:ext uri="{9D8B030D-6E8A-4147-A177-3AD203B41FA5}">
                      <a16:colId xmlns:a16="http://schemas.microsoft.com/office/drawing/2014/main" val="3901544684"/>
                    </a:ext>
                  </a:extLst>
                </a:gridCol>
                <a:gridCol w="1177290">
                  <a:extLst>
                    <a:ext uri="{9D8B030D-6E8A-4147-A177-3AD203B41FA5}">
                      <a16:colId xmlns:a16="http://schemas.microsoft.com/office/drawing/2014/main" val="3918107443"/>
                    </a:ext>
                  </a:extLst>
                </a:gridCol>
                <a:gridCol w="1177290">
                  <a:extLst>
                    <a:ext uri="{9D8B030D-6E8A-4147-A177-3AD203B41FA5}">
                      <a16:colId xmlns:a16="http://schemas.microsoft.com/office/drawing/2014/main" val="4116568343"/>
                    </a:ext>
                  </a:extLst>
                </a:gridCol>
                <a:gridCol w="1177290">
                  <a:extLst>
                    <a:ext uri="{9D8B030D-6E8A-4147-A177-3AD203B41FA5}">
                      <a16:colId xmlns:a16="http://schemas.microsoft.com/office/drawing/2014/main" val="234286425"/>
                    </a:ext>
                  </a:extLst>
                </a:gridCol>
              </a:tblGrid>
              <a:tr h="1138311"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 dirty="0">
                          <a:effectLst/>
                          <a:latin typeface="Garamond" panose="02020404030301010803" pitchFamily="18" charset="0"/>
                        </a:rPr>
                        <a:t> Country</a:t>
                      </a:r>
                      <a:endParaRPr lang="en-KE" sz="2000" b="0" i="0" u="none" strike="noStrike" dirty="0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 dirty="0">
                          <a:effectLst/>
                          <a:latin typeface="Garamond" panose="02020404030301010803" pitchFamily="18" charset="0"/>
                        </a:rPr>
                        <a:t>Job loss</a:t>
                      </a:r>
                      <a:endParaRPr lang="en-KE" sz="2000" b="0" i="0" u="none" strike="noStrike" dirty="0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 dirty="0">
                          <a:effectLst/>
                          <a:latin typeface="Garamond" panose="02020404030301010803" pitchFamily="18" charset="0"/>
                        </a:rPr>
                        <a:t>Income loss</a:t>
                      </a:r>
                      <a:endParaRPr lang="en-KE" sz="2000" b="0" i="0" u="none" strike="noStrike" dirty="0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Food consumption reduced</a:t>
                      </a:r>
                      <a:endParaRPr lang="en-KE" sz="2000" b="0" i="0" u="none" strike="noStrike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Transfer received</a:t>
                      </a:r>
                      <a:endParaRPr lang="en-KE" sz="2000" b="0" i="0" u="none" strike="noStrike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690214"/>
                  </a:ext>
                </a:extLst>
              </a:tr>
              <a:tr h="612982"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Burkina Faso</a:t>
                      </a:r>
                      <a:endParaRPr lang="en-KE" sz="2000" b="0" i="0" u="none" strike="noStrike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20·78</a:t>
                      </a:r>
                      <a:endParaRPr lang="en-KE" sz="2000" b="0" i="0" u="none" strike="noStrike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 dirty="0">
                          <a:effectLst/>
                          <a:latin typeface="Garamond" panose="02020404030301010803" pitchFamily="18" charset="0"/>
                        </a:rPr>
                        <a:t>45·12</a:t>
                      </a:r>
                      <a:endParaRPr lang="en-KE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46·08</a:t>
                      </a:r>
                      <a:endParaRPr lang="en-KE" sz="20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45·92</a:t>
                      </a:r>
                      <a:endParaRPr lang="en-KE" sz="20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60721219"/>
                  </a:ext>
                </a:extLst>
              </a:tr>
              <a:tr h="309651"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Chad</a:t>
                      </a:r>
                      <a:endParaRPr lang="en-KE" sz="2000" b="0" i="0" u="none" strike="noStrike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33·05</a:t>
                      </a:r>
                      <a:endParaRPr lang="en-KE" sz="2000" b="0" i="0" u="none" strike="noStrike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 dirty="0">
                          <a:effectLst/>
                          <a:latin typeface="Garamond" panose="02020404030301010803" pitchFamily="18" charset="0"/>
                        </a:rPr>
                        <a:t>58·65</a:t>
                      </a:r>
                      <a:endParaRPr lang="en-KE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43·67</a:t>
                      </a:r>
                      <a:endParaRPr lang="en-KE" sz="20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49·43</a:t>
                      </a:r>
                      <a:endParaRPr lang="en-KE" sz="2000" b="0" i="0" u="none" strike="noStrike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05960530"/>
                  </a:ext>
                </a:extLst>
              </a:tr>
              <a:tr h="309651"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Djibouti</a:t>
                      </a:r>
                      <a:endParaRPr lang="en-KE" sz="2000" b="0" i="0" u="none" strike="noStrike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34·76</a:t>
                      </a:r>
                      <a:endParaRPr lang="en-KE" sz="2000" b="0" i="0" u="none" strike="noStrike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 dirty="0">
                          <a:effectLst/>
                          <a:latin typeface="Garamond" panose="02020404030301010803" pitchFamily="18" charset="0"/>
                        </a:rPr>
                        <a:t>17·18</a:t>
                      </a:r>
                      <a:endParaRPr lang="en-KE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43·11</a:t>
                      </a:r>
                      <a:endParaRPr lang="en-KE" sz="20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14·94</a:t>
                      </a:r>
                      <a:endParaRPr lang="en-KE" sz="20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38673349"/>
                  </a:ext>
                </a:extLst>
              </a:tr>
              <a:tr h="309651"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Ethiopia</a:t>
                      </a:r>
                      <a:endParaRPr lang="en-KE" sz="2000" b="0" i="0" u="none" strike="noStrike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20·00</a:t>
                      </a:r>
                      <a:endParaRPr lang="en-KE" sz="2000" b="0" i="0" u="none" strike="noStrike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 dirty="0">
                          <a:effectLst/>
                          <a:latin typeface="Garamond" panose="02020404030301010803" pitchFamily="18" charset="0"/>
                        </a:rPr>
                        <a:t>50·00</a:t>
                      </a:r>
                      <a:endParaRPr lang="en-KE" sz="2000" b="0" i="0" u="none" strike="noStrike" dirty="0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23·00</a:t>
                      </a:r>
                      <a:endParaRPr lang="en-KE" sz="2000" b="0" i="0" u="none" strike="noStrike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13·00</a:t>
                      </a:r>
                      <a:endParaRPr lang="en-KE" sz="2000" b="0" i="0" u="none" strike="noStrike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92783214"/>
                  </a:ext>
                </a:extLst>
              </a:tr>
              <a:tr h="309651"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Kenya</a:t>
                      </a:r>
                      <a:endParaRPr lang="en-KE" sz="2000" b="0" i="0" u="none" strike="noStrike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12·00</a:t>
                      </a:r>
                      <a:endParaRPr lang="en-KE" sz="2000" b="0" i="0" u="none" strike="noStrike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 dirty="0">
                          <a:effectLst/>
                          <a:latin typeface="Garamond" panose="02020404030301010803" pitchFamily="18" charset="0"/>
                        </a:rPr>
                        <a:t> NA</a:t>
                      </a:r>
                      <a:endParaRPr lang="en-KE" sz="2000" b="0" i="0" u="none" strike="noStrike" dirty="0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 dirty="0">
                          <a:effectLst/>
                          <a:latin typeface="Garamond" panose="02020404030301010803" pitchFamily="18" charset="0"/>
                        </a:rPr>
                        <a:t>40·00</a:t>
                      </a:r>
                      <a:endParaRPr lang="en-KE" sz="2000" b="0" i="0" u="none" strike="noStrike" dirty="0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9·00</a:t>
                      </a:r>
                      <a:endParaRPr lang="en-KE" sz="2000" b="0" i="0" u="none" strike="noStrike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70411243"/>
                  </a:ext>
                </a:extLst>
              </a:tr>
              <a:tr h="309651"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Malawi</a:t>
                      </a:r>
                      <a:endParaRPr lang="en-KE" sz="20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25·43</a:t>
                      </a:r>
                      <a:endParaRPr lang="en-KE" sz="20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67·43</a:t>
                      </a:r>
                      <a:endParaRPr lang="en-KE" sz="20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 dirty="0">
                          <a:effectLst/>
                          <a:latin typeface="Garamond" panose="02020404030301010803" pitchFamily="18" charset="0"/>
                        </a:rPr>
                        <a:t>49·47</a:t>
                      </a:r>
                      <a:endParaRPr lang="en-KE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67·12</a:t>
                      </a:r>
                      <a:endParaRPr lang="en-KE" sz="20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0660243"/>
                  </a:ext>
                </a:extLst>
              </a:tr>
              <a:tr h="309651"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Mali</a:t>
                      </a:r>
                      <a:endParaRPr lang="en-KE" sz="2000" b="0" i="0" u="none" strike="noStrike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58·54</a:t>
                      </a:r>
                      <a:endParaRPr lang="en-KE" sz="2000" b="0" i="0" u="none" strike="noStrike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51·14</a:t>
                      </a:r>
                      <a:endParaRPr lang="en-KE" sz="20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 dirty="0">
                          <a:effectLst/>
                          <a:latin typeface="Garamond" panose="02020404030301010803" pitchFamily="18" charset="0"/>
                        </a:rPr>
                        <a:t>49·25</a:t>
                      </a:r>
                      <a:endParaRPr lang="en-KE" sz="2000" b="0" i="0" u="none" strike="noStrike" dirty="0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38·39</a:t>
                      </a:r>
                      <a:endParaRPr lang="en-KE" sz="20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73658917"/>
                  </a:ext>
                </a:extLst>
              </a:tr>
              <a:tr h="309651"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Nigeria</a:t>
                      </a:r>
                      <a:endParaRPr lang="en-KE" sz="20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65·10</a:t>
                      </a:r>
                      <a:endParaRPr lang="en-KE" sz="20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72·90</a:t>
                      </a:r>
                      <a:endParaRPr lang="en-KE" sz="20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 dirty="0">
                          <a:effectLst/>
                          <a:latin typeface="Garamond" panose="02020404030301010803" pitchFamily="18" charset="0"/>
                        </a:rPr>
                        <a:t>56·87</a:t>
                      </a:r>
                      <a:endParaRPr lang="en-KE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14·22</a:t>
                      </a:r>
                      <a:endParaRPr lang="en-KE" sz="20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47816625"/>
                  </a:ext>
                </a:extLst>
              </a:tr>
              <a:tr h="612982"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South Africa </a:t>
                      </a:r>
                      <a:endParaRPr lang="en-KE" sz="2000" b="0" i="0" u="none" strike="noStrike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 dirty="0">
                          <a:effectLst/>
                          <a:latin typeface="Garamond" panose="02020404030301010803" pitchFamily="18" charset="0"/>
                        </a:rPr>
                        <a:t>37·10</a:t>
                      </a:r>
                      <a:endParaRPr lang="en-KE" sz="2000" b="0" i="0" u="none" strike="noStrike" dirty="0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41·00</a:t>
                      </a:r>
                      <a:endParaRPr lang="en-KE" sz="2000" b="0" i="0" u="none" strike="noStrike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 dirty="0">
                          <a:effectLst/>
                          <a:latin typeface="Garamond" panose="02020404030301010803" pitchFamily="18" charset="0"/>
                        </a:rPr>
                        <a:t>26·00</a:t>
                      </a:r>
                      <a:endParaRPr lang="en-KE" sz="2000" b="0" i="0" u="none" strike="noStrike" dirty="0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 dirty="0">
                          <a:effectLst/>
                          <a:latin typeface="Garamond" panose="02020404030301010803" pitchFamily="18" charset="0"/>
                        </a:rPr>
                        <a:t>16·00*</a:t>
                      </a:r>
                      <a:endParaRPr lang="en-KE" sz="2000" b="0" i="0" u="none" strike="noStrike" dirty="0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49013014"/>
                  </a:ext>
                </a:extLst>
              </a:tr>
              <a:tr h="309651"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 dirty="0">
                          <a:effectLst/>
                          <a:latin typeface="Garamond" panose="02020404030301010803" pitchFamily="18" charset="0"/>
                        </a:rPr>
                        <a:t>Uganda</a:t>
                      </a:r>
                      <a:endParaRPr lang="en-KE" sz="2000" b="0" i="0" u="none" strike="noStrike" dirty="0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2000" u="none" strike="noStrike" dirty="0">
                          <a:effectLst/>
                          <a:latin typeface="Garamond" panose="02020404030301010803" pitchFamily="18" charset="0"/>
                        </a:rPr>
                        <a:t>54·16</a:t>
                      </a:r>
                      <a:endParaRPr lang="en-KE" sz="2000" b="0" i="0" u="none" strike="noStrike" dirty="0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52.87</a:t>
                      </a:r>
                      <a:endParaRPr lang="en-KE" sz="20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KE" sz="2000" u="none" strike="noStrike">
                          <a:effectLst/>
                          <a:latin typeface="Garamond" panose="02020404030301010803" pitchFamily="18" charset="0"/>
                        </a:rPr>
                        <a:t>25.79</a:t>
                      </a:r>
                      <a:endParaRPr lang="en-KE" sz="20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KE" sz="2000" u="none" strike="noStrike" dirty="0">
                          <a:effectLst/>
                          <a:latin typeface="Garamond" panose="02020404030301010803" pitchFamily="18" charset="0"/>
                        </a:rPr>
                        <a:t>22.5</a:t>
                      </a:r>
                      <a:endParaRPr lang="en-KE" sz="2000" b="0" i="0" u="none" strike="noStrike" dirty="0">
                        <a:solidFill>
                          <a:srgbClr val="22222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29059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212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4E62-D50E-4179-846F-5953F81B4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14" y="148062"/>
            <a:ext cx="10515600" cy="863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55</a:t>
            </a:r>
            <a:r>
              <a:rPr lang="en-US" b="1" baseline="30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Plenary discussions: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9C585-308D-43D7-89CA-95EF5088F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6" y="1102659"/>
            <a:ext cx="12084424" cy="5495365"/>
          </a:xfrm>
        </p:spPr>
        <p:txBody>
          <a:bodyPr>
            <a:normAutofit fontScale="62500" lnSpcReduction="20000"/>
          </a:bodyPr>
          <a:lstStyle/>
          <a:p>
            <a:pPr marL="446088" indent="-446088">
              <a:lnSpc>
                <a:spcPct val="115000"/>
              </a:lnSpc>
              <a:buClr>
                <a:srgbClr val="002060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37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How has the COVID-19 pandemic shaped the nexus between growth, inequality, poverty, and social inclusion in Africa? </a:t>
            </a:r>
            <a:endParaRPr lang="en-KE" sz="37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446088" lvl="0" indent="-446088">
              <a:lnSpc>
                <a:spcPct val="115000"/>
              </a:lnSpc>
              <a:buClr>
                <a:srgbClr val="002060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3700" dirty="0">
                <a:effectLst/>
                <a:latin typeface="+mj-lt"/>
                <a:ea typeface="Times New Roman" panose="02020603050405020304" pitchFamily="18" charset="0"/>
              </a:rPr>
              <a:t>What are the policy options and challenges for redistribution and equal opportunities to break the persistence of inequality and promote social mobility? </a:t>
            </a:r>
            <a:endParaRPr lang="en-KE" sz="3700" dirty="0">
              <a:effectLst/>
              <a:latin typeface="+mj-lt"/>
              <a:ea typeface="Calibri" panose="020F0502020204030204" pitchFamily="34" charset="0"/>
            </a:endParaRPr>
          </a:p>
          <a:p>
            <a:pPr marL="446088" lvl="0" indent="-446088">
              <a:lnSpc>
                <a:spcPct val="115000"/>
              </a:lnSpc>
              <a:buClr>
                <a:srgbClr val="002060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3700" dirty="0">
                <a:effectLst/>
                <a:latin typeface="+mj-lt"/>
                <a:ea typeface="Times New Roman" panose="02020603050405020304" pitchFamily="18" charset="0"/>
              </a:rPr>
              <a:t>Where is Africa when it comes to gender equality? What barriers need to be improved and enablers developed to close the gender gap in livelihoods in Africa?</a:t>
            </a:r>
            <a:endParaRPr lang="en-KE" sz="3700" dirty="0">
              <a:effectLst/>
              <a:latin typeface="+mj-lt"/>
              <a:ea typeface="Calibri" panose="020F0502020204030204" pitchFamily="34" charset="0"/>
            </a:endParaRPr>
          </a:p>
          <a:p>
            <a:pPr marL="446088" lvl="0" indent="-446088">
              <a:lnSpc>
                <a:spcPct val="115000"/>
              </a:lnSpc>
              <a:buClr>
                <a:srgbClr val="002060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37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Social protection program has increasingly become an important policy construct in recent years. How has it been implemented in Africa and what are the experiences?</a:t>
            </a:r>
            <a:endParaRPr lang="en-KE" sz="37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446088" lvl="0" indent="-446088">
              <a:lnSpc>
                <a:spcPct val="115000"/>
              </a:lnSpc>
              <a:buClr>
                <a:srgbClr val="002060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37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The COVID-19 pandemic brought into sharp focus the roles of digital finance in facilitating risk-sharing and protecting millions of households from imminent hunger. How can these experiences be harnessed for anti-poverty strategy?</a:t>
            </a:r>
          </a:p>
          <a:p>
            <a:pPr marL="446088" lvl="0" indent="-446088">
              <a:lnSpc>
                <a:spcPct val="115000"/>
              </a:lnSpc>
              <a:buClr>
                <a:srgbClr val="002060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3700" dirty="0">
                <a:solidFill>
                  <a:srgbClr val="000000"/>
                </a:solidFill>
                <a:latin typeface="+mj-lt"/>
              </a:rPr>
              <a:t>What structural reforms do we envisage - take advantage of the pandemic: </a:t>
            </a:r>
            <a:r>
              <a:rPr lang="en-US" sz="3700" b="1" dirty="0">
                <a:solidFill>
                  <a:srgbClr val="000000"/>
                </a:solidFill>
                <a:latin typeface="+mj-lt"/>
              </a:rPr>
              <a:t>Human capital development</a:t>
            </a:r>
            <a:r>
              <a:rPr lang="en-US" sz="3700" dirty="0">
                <a:solidFill>
                  <a:srgbClr val="000000"/>
                </a:solidFill>
                <a:latin typeface="+mj-lt"/>
              </a:rPr>
              <a:t> – Health, education and nutrition; </a:t>
            </a:r>
            <a:r>
              <a:rPr lang="en-US" sz="3700" b="1" dirty="0">
                <a:solidFill>
                  <a:srgbClr val="000000"/>
                </a:solidFill>
                <a:latin typeface="+mj-lt"/>
              </a:rPr>
              <a:t>Markets</a:t>
            </a:r>
            <a:r>
              <a:rPr lang="en-US" sz="3700" dirty="0">
                <a:solidFill>
                  <a:srgbClr val="000000"/>
                </a:solidFill>
                <a:latin typeface="+mj-lt"/>
              </a:rPr>
              <a:t>; </a:t>
            </a:r>
            <a:r>
              <a:rPr lang="en-US" sz="3700" b="1" dirty="0">
                <a:solidFill>
                  <a:srgbClr val="000000"/>
                </a:solidFill>
                <a:latin typeface="+mj-lt"/>
              </a:rPr>
              <a:t>domestic resource mobilization</a:t>
            </a:r>
            <a:r>
              <a:rPr lang="en-US" sz="3700" dirty="0">
                <a:solidFill>
                  <a:srgbClr val="000000"/>
                </a:solidFill>
                <a:latin typeface="+mj-lt"/>
              </a:rPr>
              <a:t>; </a:t>
            </a:r>
            <a:r>
              <a:rPr lang="en-US" sz="3700" b="1" dirty="0">
                <a:solidFill>
                  <a:srgbClr val="000000"/>
                </a:solidFill>
                <a:latin typeface="+mj-lt"/>
              </a:rPr>
              <a:t>digital</a:t>
            </a:r>
            <a:r>
              <a:rPr lang="en-US" sz="37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00" b="1" dirty="0">
                <a:solidFill>
                  <a:srgbClr val="000000"/>
                </a:solidFill>
                <a:latin typeface="+mj-lt"/>
              </a:rPr>
              <a:t>evolution</a:t>
            </a:r>
            <a:r>
              <a:rPr lang="en-US" sz="3700" dirty="0">
                <a:solidFill>
                  <a:srgbClr val="000000"/>
                </a:solidFill>
                <a:latin typeface="+mj-lt"/>
              </a:rPr>
              <a:t> – the 4</a:t>
            </a:r>
            <a:r>
              <a:rPr lang="en-US" sz="3700" baseline="30000" dirty="0">
                <a:solidFill>
                  <a:srgbClr val="000000"/>
                </a:solidFill>
                <a:latin typeface="+mj-lt"/>
              </a:rPr>
              <a:t>th</a:t>
            </a:r>
            <a:r>
              <a:rPr lang="en-US" sz="3700" dirty="0">
                <a:solidFill>
                  <a:srgbClr val="000000"/>
                </a:solidFill>
                <a:latin typeface="+mj-lt"/>
              </a:rPr>
              <a:t> Industrial Revolution to chat Africa’s development path?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3082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0000FF"/>
      </a:hlink>
      <a:folHlink>
        <a:srgbClr val="FF00FF"/>
      </a:folHlink>
    </a:clrScheme>
    <a:fontScheme name="Metropolitan">
      <a:majorFont>
        <a:latin typeface="Helvetica"/>
        <a:ea typeface="Helvetica"/>
        <a:cs typeface="Helvetica"/>
      </a:majorFont>
      <a:minorFont>
        <a:latin typeface="Calibri Light"/>
        <a:ea typeface="Calibri Light"/>
        <a:cs typeface="Calibri Light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Metropolitan">
  <a:themeElements>
    <a:clrScheme name="Metropolita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0000FF"/>
      </a:hlink>
      <a:folHlink>
        <a:srgbClr val="FF00FF"/>
      </a:folHlink>
    </a:clrScheme>
    <a:fontScheme name="Metropolitan">
      <a:majorFont>
        <a:latin typeface="Helvetica"/>
        <a:ea typeface="Helvetica"/>
        <a:cs typeface="Helvetica"/>
      </a:majorFont>
      <a:minorFont>
        <a:latin typeface="Calibri Light"/>
        <a:ea typeface="Calibri Light"/>
        <a:cs typeface="Calibri Light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956</Words>
  <Application>Microsoft Office PowerPoint</Application>
  <PresentationFormat>Widescreen</PresentationFormat>
  <Paragraphs>117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Garamond</vt:lpstr>
      <vt:lpstr>Helvetica</vt:lpstr>
      <vt:lpstr>Times New Roman</vt:lpstr>
      <vt:lpstr>Wingdings</vt:lpstr>
      <vt:lpstr>Office Theme</vt:lpstr>
      <vt:lpstr>Metropolitan</vt:lpstr>
      <vt:lpstr>1_Metropolitan</vt:lpstr>
      <vt:lpstr>   Poverty, growth, redistribution,  and social inclusion in times of  COVID-19 pandemic in Africa </vt:lpstr>
      <vt:lpstr>The AERC Approach to Capacity Building  and Knowledge Generation in SSA</vt:lpstr>
      <vt:lpstr>AERC Plenary Sessions</vt:lpstr>
      <vt:lpstr>The AERC Remembers Professor Benno Ndulu</vt:lpstr>
      <vt:lpstr>The 55th AERC Plenary: The Impact</vt:lpstr>
      <vt:lpstr>COVID-19 pandemic, the economy and households suffering </vt:lpstr>
      <vt:lpstr>Deteriorating Fiscal Balance</vt:lpstr>
      <vt:lpstr>Adverse effects on households</vt:lpstr>
      <vt:lpstr>The 55th Plenary discussions:</vt:lpstr>
      <vt:lpstr>Beyond December 2021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Winnie Sambu</dc:creator>
  <cp:lastModifiedBy>Njuguna Ndung'u</cp:lastModifiedBy>
  <cp:revision>94</cp:revision>
  <dcterms:created xsi:type="dcterms:W3CDTF">2020-12-03T14:16:50Z</dcterms:created>
  <dcterms:modified xsi:type="dcterms:W3CDTF">2021-11-29T05:40:50Z</dcterms:modified>
</cp:coreProperties>
</file>